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</p:sldMasterIdLst>
  <p:notesMasterIdLst>
    <p:notesMasterId r:id="rId196"/>
  </p:notesMasterIdLst>
  <p:sldIdLst>
    <p:sldId id="257" r:id="rId3"/>
    <p:sldId id="262" r:id="rId4"/>
    <p:sldId id="462" r:id="rId5"/>
    <p:sldId id="463" r:id="rId6"/>
    <p:sldId id="464" r:id="rId7"/>
    <p:sldId id="465" r:id="rId8"/>
    <p:sldId id="481" r:id="rId9"/>
    <p:sldId id="466" r:id="rId10"/>
    <p:sldId id="467" r:id="rId11"/>
    <p:sldId id="468" r:id="rId12"/>
    <p:sldId id="469" r:id="rId13"/>
    <p:sldId id="471" r:id="rId14"/>
    <p:sldId id="470" r:id="rId15"/>
    <p:sldId id="472" r:id="rId16"/>
    <p:sldId id="263" r:id="rId17"/>
    <p:sldId id="264" r:id="rId18"/>
    <p:sldId id="265" r:id="rId19"/>
    <p:sldId id="266" r:id="rId20"/>
    <p:sldId id="267" r:id="rId21"/>
    <p:sldId id="268" r:id="rId22"/>
    <p:sldId id="506" r:id="rId23"/>
    <p:sldId id="507" r:id="rId24"/>
    <p:sldId id="269" r:id="rId25"/>
    <p:sldId id="270" r:id="rId26"/>
    <p:sldId id="271" r:id="rId27"/>
    <p:sldId id="274" r:id="rId28"/>
    <p:sldId id="275" r:id="rId29"/>
    <p:sldId id="278" r:id="rId30"/>
    <p:sldId id="279" r:id="rId31"/>
    <p:sldId id="473" r:id="rId32"/>
    <p:sldId id="475" r:id="rId33"/>
    <p:sldId id="476" r:id="rId34"/>
    <p:sldId id="280" r:id="rId35"/>
    <p:sldId id="478" r:id="rId36"/>
    <p:sldId id="477" r:id="rId37"/>
    <p:sldId id="479" r:id="rId38"/>
    <p:sldId id="480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482" r:id="rId47"/>
    <p:sldId id="502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505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79" r:id="rId103"/>
    <p:sldId id="380" r:id="rId104"/>
    <p:sldId id="381" r:id="rId105"/>
    <p:sldId id="382" r:id="rId106"/>
    <p:sldId id="383" r:id="rId107"/>
    <p:sldId id="384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4" r:id="rId128"/>
    <p:sldId id="405" r:id="rId129"/>
    <p:sldId id="406" r:id="rId130"/>
    <p:sldId id="407" r:id="rId131"/>
    <p:sldId id="408" r:id="rId132"/>
    <p:sldId id="409" r:id="rId133"/>
    <p:sldId id="410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508" r:id="rId142"/>
    <p:sldId id="426" r:id="rId143"/>
    <p:sldId id="427" r:id="rId144"/>
    <p:sldId id="428" r:id="rId145"/>
    <p:sldId id="429" r:id="rId146"/>
    <p:sldId id="430" r:id="rId147"/>
    <p:sldId id="431" r:id="rId148"/>
    <p:sldId id="432" r:id="rId149"/>
    <p:sldId id="433" r:id="rId150"/>
    <p:sldId id="434" r:id="rId151"/>
    <p:sldId id="435" r:id="rId152"/>
    <p:sldId id="436" r:id="rId153"/>
    <p:sldId id="437" r:id="rId154"/>
    <p:sldId id="438" r:id="rId155"/>
    <p:sldId id="439" r:id="rId156"/>
    <p:sldId id="440" r:id="rId157"/>
    <p:sldId id="441" r:id="rId158"/>
    <p:sldId id="442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50" r:id="rId167"/>
    <p:sldId id="451" r:id="rId168"/>
    <p:sldId id="452" r:id="rId169"/>
    <p:sldId id="453" r:id="rId170"/>
    <p:sldId id="454" r:id="rId171"/>
    <p:sldId id="455" r:id="rId172"/>
    <p:sldId id="456" r:id="rId173"/>
    <p:sldId id="457" r:id="rId174"/>
    <p:sldId id="458" r:id="rId175"/>
    <p:sldId id="459" r:id="rId176"/>
    <p:sldId id="460" r:id="rId177"/>
    <p:sldId id="461" r:id="rId178"/>
    <p:sldId id="483" r:id="rId179"/>
    <p:sldId id="484" r:id="rId180"/>
    <p:sldId id="485" r:id="rId181"/>
    <p:sldId id="486" r:id="rId182"/>
    <p:sldId id="487" r:id="rId183"/>
    <p:sldId id="488" r:id="rId184"/>
    <p:sldId id="489" r:id="rId185"/>
    <p:sldId id="490" r:id="rId186"/>
    <p:sldId id="491" r:id="rId187"/>
    <p:sldId id="492" r:id="rId188"/>
    <p:sldId id="493" r:id="rId189"/>
    <p:sldId id="494" r:id="rId190"/>
    <p:sldId id="495" r:id="rId191"/>
    <p:sldId id="496" r:id="rId192"/>
    <p:sldId id="497" r:id="rId193"/>
    <p:sldId id="498" r:id="rId194"/>
    <p:sldId id="499" r:id="rId1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7EB"/>
    <a:srgbClr val="FFFF00"/>
    <a:srgbClr val="000000"/>
    <a:srgbClr val="0066CC"/>
    <a:srgbClr val="339966"/>
    <a:srgbClr val="EAEAE6"/>
    <a:srgbClr val="54AC7F"/>
    <a:srgbClr val="0A0A0A"/>
    <a:srgbClr val="E9E8E7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>
        <p:scale>
          <a:sx n="80" d="100"/>
          <a:sy n="80" d="100"/>
        </p:scale>
        <p:origin x="507" y="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3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viewProps" Target="viewProps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9BAC5-AAC3-41B1-80A3-A98604D7601C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63B7B-8D39-4D0A-9EEA-56F291D3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2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-32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-32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-32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-32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-3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9pPr>
          </a:lstStyle>
          <a:p>
            <a:r>
              <a:rPr lang="en-GB" altLang="en-US" sz="1200"/>
              <a:t>Objects First with Java</a:t>
            </a:r>
          </a:p>
        </p:txBody>
      </p:sp>
      <p:sp>
        <p:nvSpPr>
          <p:cNvPr id="1536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-32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-32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-32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-32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-3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9pPr>
          </a:lstStyle>
          <a:p>
            <a:r>
              <a:rPr lang="en-GB" altLang="en-US" sz="1200"/>
              <a:t>© David J. Barnes and Michael Kölling</a:t>
            </a:r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-32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-32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-32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-32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-3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-32" charset="0"/>
              </a:defRPr>
            </a:lvl9pPr>
          </a:lstStyle>
          <a:p>
            <a:fld id="{03152B4E-4FD2-45FC-9CDE-05DF5F3AE35C}" type="slidenum">
              <a:rPr lang="en-GB" altLang="en-US" sz="1200"/>
              <a:pPr/>
              <a:t>1</a:t>
            </a:fld>
            <a:endParaRPr lang="en-GB" altLang="en-US" sz="1200"/>
          </a:p>
        </p:txBody>
      </p:sp>
      <p:sp>
        <p:nvSpPr>
          <p:cNvPr id="153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Replace this with your course title and your name/contact details.</a:t>
            </a:r>
          </a:p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151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Concrete class:  class that can be instantiated</a:t>
            </a:r>
          </a:p>
          <a:p>
            <a:r>
              <a:rPr lang="en-US" dirty="0"/>
              <a:t>Abstract class:  class that cannot be instantiated.  Methods are to be implemented by descendants.</a:t>
            </a:r>
          </a:p>
          <a:p>
            <a:r>
              <a:rPr lang="en-US" dirty="0"/>
              <a:t>Interfaces:  the name of the class, its purpose, a list of constructors</a:t>
            </a:r>
            <a:r>
              <a:rPr lang="en-US" baseline="0" dirty="0"/>
              <a:t> and methods including their purpose, parameters/return types for methods</a:t>
            </a:r>
          </a:p>
          <a:p>
            <a:r>
              <a:rPr lang="en-US" baseline="0" dirty="0"/>
              <a:t>Enumerations:  data type consisting of a set of values; e.g.,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Cardsuit</a:t>
            </a:r>
            <a:r>
              <a:rPr lang="en-US" dirty="0"/>
              <a:t> { CLUBS, DIAMONDS, SPADES, HEARTS };</a:t>
            </a:r>
          </a:p>
          <a:p>
            <a:r>
              <a:rPr lang="en-US" dirty="0"/>
              <a:t>Annotations:</a:t>
            </a:r>
            <a:r>
              <a:rPr lang="en-US" baseline="0" dirty="0"/>
              <a:t>  metadata in the class files; e.g. @Override, @Deprecated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1554-30FB-40AE-B994-7693D6C90F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 descriptors can be very useful when database configuration changes depending on the environment, for example.</a:t>
            </a:r>
          </a:p>
          <a:p>
            <a:endParaRPr lang="en-US" dirty="0"/>
          </a:p>
          <a:p>
            <a:r>
              <a:rPr lang="en-US" dirty="0" err="1"/>
              <a:t>Goncalves</a:t>
            </a:r>
            <a:r>
              <a:rPr lang="en-US" dirty="0"/>
              <a:t>, Antonio (2010-08-24). Beginning Java EE 6 with </a:t>
            </a:r>
            <a:r>
              <a:rPr lang="en-US" dirty="0" err="1"/>
              <a:t>GlassFish</a:t>
            </a:r>
            <a:r>
              <a:rPr lang="en-US" dirty="0"/>
              <a:t> 3, Second Edition (Expert's Voice in Java Technology) (Kindle Locations 952-953). </a:t>
            </a:r>
            <a:r>
              <a:rPr lang="en-US" dirty="0" err="1"/>
              <a:t>Apress</a:t>
            </a:r>
            <a:r>
              <a:rPr lang="en-US" dirty="0"/>
              <a:t>. Kindle Edition.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1554-30FB-40AE-B994-7693D6C90F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6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1554-30FB-40AE-B994-7693D6C90F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9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1554-30FB-40AE-B994-7693D6C90F8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15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using this method in code.</a:t>
            </a:r>
          </a:p>
          <a:p>
            <a:endParaRPr lang="en-US" dirty="0"/>
          </a:p>
          <a:p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Book </a:t>
            </a:r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book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Book();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book.setTitle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("War and Peace");</a:t>
            </a:r>
          </a:p>
          <a:p>
            <a:r>
              <a:rPr lang="en-US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baseline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aseline="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book.equals</a:t>
            </a:r>
            <a:r>
              <a:rPr lang="en-US" baseline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(book)) </a:t>
            </a:r>
            <a:r>
              <a:rPr lang="en-US" baseline="0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baseline="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"Reference equality observed.";</a:t>
            </a:r>
          </a:p>
          <a:p>
            <a:endParaRPr lang="en-US" baseline="0" dirty="0">
              <a:latin typeface="Consolas" pitchFamily="49" charset="0"/>
              <a:cs typeface="Consolas" pitchFamily="49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does this work?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   </a:t>
            </a:r>
            <a:r>
              <a:rPr lang="en-US" baseline="0" dirty="0" err="1"/>
              <a:t>book.equals</a:t>
            </a:r>
            <a:r>
              <a:rPr lang="en-US" baseline="0" dirty="0"/>
              <a:t>()  tells us to use the method defined in distinct object "book"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But then we pass the exact same object to book's equals method!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Inside the method, "this" refers to </a:t>
            </a:r>
            <a:r>
              <a:rPr lang="en-US" b="1" baseline="0" dirty="0" err="1"/>
              <a:t>book</a:t>
            </a:r>
            <a:r>
              <a:rPr lang="en-US" b="0" baseline="0" dirty="0" err="1"/>
              <a:t>.equals</a:t>
            </a:r>
            <a:r>
              <a:rPr lang="en-US" b="0" baseline="0" dirty="0"/>
              <a:t>(book</a:t>
            </a:r>
            <a:r>
              <a:rPr lang="en-US" baseline="0" dirty="0"/>
              <a:t>)….or the object that is being currently used!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Inside the method, "</a:t>
            </a:r>
            <a:r>
              <a:rPr lang="en-US" baseline="0" dirty="0" err="1"/>
              <a:t>obj</a:t>
            </a:r>
            <a:r>
              <a:rPr lang="en-US" baseline="0" dirty="0"/>
              <a:t>"  refers to </a:t>
            </a:r>
            <a:r>
              <a:rPr lang="en-US" baseline="0" dirty="0" err="1"/>
              <a:t>book.equals</a:t>
            </a:r>
            <a:r>
              <a:rPr lang="en-US" baseline="0" dirty="0"/>
              <a:t>(</a:t>
            </a:r>
            <a:r>
              <a:rPr lang="en-US" b="1" baseline="0" dirty="0"/>
              <a:t>book</a:t>
            </a:r>
            <a:r>
              <a:rPr lang="en-US" baseline="0" dirty="0"/>
              <a:t>)… the parameter being passed.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Since the object being passed is equal to the object being invoked, we return true.</a:t>
            </a:r>
            <a:endParaRPr lang="en-US" dirty="0"/>
          </a:p>
          <a:p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31554-30FB-40AE-B994-7693D6C90F8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0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370888" y="6645106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B01D2C00-4051-494E-A977-137197B29FE8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3048000" y="6645106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000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4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spc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 spc="0"/>
            </a:lvl1pPr>
            <a:lvl2pPr>
              <a:defRPr sz="2000" spc="0"/>
            </a:lvl2pPr>
            <a:lvl3pPr>
              <a:defRPr sz="1800" spc="0"/>
            </a:lvl3pPr>
            <a:lvl4pPr>
              <a:defRPr sz="1600" spc="0"/>
            </a:lvl4pPr>
            <a:lvl5pPr>
              <a:defRPr sz="1600" spc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spc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 spc="0"/>
            </a:lvl1pPr>
            <a:lvl2pPr>
              <a:defRPr sz="2000" spc="0"/>
            </a:lvl2pPr>
            <a:lvl3pPr>
              <a:defRPr sz="1800" spc="0"/>
            </a:lvl3pPr>
            <a:lvl4pPr>
              <a:defRPr sz="1600" spc="0"/>
            </a:lvl4pPr>
            <a:lvl5pPr>
              <a:defRPr sz="1600" spc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888" y="664135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3DD63199-ED02-43C5-98B2-403BD5B5424D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0" y="664135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2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888" y="661760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58F7003A-EE07-45D0-8EDE-BE72C64253B7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61760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19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888" y="6629475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E6F30DDD-5613-420D-BFAE-9FDA909A81F5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0" y="6629475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36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888" y="664135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83D39BFE-46BB-4B94-9063-9A78EB540FB4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664135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25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370888" y="6645106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B01D2C00-4051-494E-A977-137197B29FE8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3048000" y="6645106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000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D8609DF-246E-4592-9017-335BBA61F54D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5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spc="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pc="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pc="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61760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7AB79BEF-7C7E-4EC3-A0A2-7AB0F4F51B73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61760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DE6586-20E5-4D2A-9EE1-44A5953165CA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68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mediu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Aft>
                <a:spcPts val="600"/>
              </a:spcAft>
              <a:defRPr sz="2400" spc="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2000" spc="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800" spc="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61760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7AB79BEF-7C7E-4EC3-A0A2-7AB0F4F51B73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61760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1FB564D-8546-4D3A-B883-7D4B1C9A3B67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252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4488" indent="-300038">
              <a:spcAft>
                <a:spcPts val="600"/>
              </a:spcAft>
              <a:defRPr sz="2800" spc="0">
                <a:solidFill>
                  <a:schemeClr val="tx1"/>
                </a:solidFill>
              </a:defRPr>
            </a:lvl1pPr>
            <a:lvl2pPr marL="623888" indent="-258763">
              <a:spcAft>
                <a:spcPts val="600"/>
              </a:spcAft>
              <a:defRPr sz="2400" spc="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2000" spc="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61760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7AB79BEF-7C7E-4EC3-A0A2-7AB0F4F51B73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61760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EAD4A3F-3677-4F0D-8AF8-68CE0872A66B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704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32" y="1719071"/>
            <a:ext cx="4222668" cy="4912233"/>
          </a:xfrm>
        </p:spPr>
        <p:txBody>
          <a:bodyPr>
            <a:normAutofit/>
          </a:bodyPr>
          <a:lstStyle>
            <a:lvl1pPr>
              <a:defRPr sz="2000" spc="0">
                <a:solidFill>
                  <a:schemeClr val="tx1"/>
                </a:solidFill>
              </a:defRPr>
            </a:lvl1pPr>
            <a:lvl2pPr>
              <a:defRPr sz="1800" spc="0">
                <a:solidFill>
                  <a:schemeClr val="tx1"/>
                </a:solidFill>
              </a:defRPr>
            </a:lvl2pPr>
            <a:lvl3pPr>
              <a:defRPr sz="1600" spc="0">
                <a:solidFill>
                  <a:schemeClr val="tx1"/>
                </a:solidFill>
              </a:defRPr>
            </a:lvl3pPr>
            <a:lvl4pPr>
              <a:defRPr sz="1400" spc="0">
                <a:solidFill>
                  <a:schemeClr val="tx1"/>
                </a:solidFill>
              </a:defRPr>
            </a:lvl4pPr>
            <a:lvl5pPr>
              <a:defRPr sz="1400" spc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258294" cy="4912233"/>
          </a:xfrm>
        </p:spPr>
        <p:txBody>
          <a:bodyPr>
            <a:normAutofit/>
          </a:bodyPr>
          <a:lstStyle>
            <a:lvl1pPr>
              <a:defRPr sz="2000" spc="0">
                <a:solidFill>
                  <a:schemeClr val="tx1"/>
                </a:solidFill>
              </a:defRPr>
            </a:lvl1pPr>
            <a:lvl2pPr>
              <a:defRPr sz="1800" spc="0">
                <a:solidFill>
                  <a:schemeClr val="tx1"/>
                </a:solidFill>
              </a:defRPr>
            </a:lvl2pPr>
            <a:lvl3pPr>
              <a:defRPr sz="1600" spc="0">
                <a:solidFill>
                  <a:schemeClr val="tx1"/>
                </a:solidFill>
              </a:defRPr>
            </a:lvl3pPr>
            <a:lvl4pPr>
              <a:defRPr sz="1400" spc="0">
                <a:solidFill>
                  <a:schemeClr val="tx1"/>
                </a:solidFill>
              </a:defRPr>
            </a:lvl4pPr>
            <a:lvl5pPr>
              <a:defRPr sz="1400" spc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521" y="663011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715CDA6-468B-4914-9119-2CA166CC068C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6629475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6AB850F-29E0-47A7-9D5F-C1DC738D1CAD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08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mediu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32" y="1719071"/>
            <a:ext cx="4222668" cy="4912233"/>
          </a:xfrm>
        </p:spPr>
        <p:txBody>
          <a:bodyPr>
            <a:normAutofit/>
          </a:bodyPr>
          <a:lstStyle>
            <a:lvl1pPr>
              <a:defRPr sz="2400" spc="0">
                <a:solidFill>
                  <a:schemeClr val="tx1"/>
                </a:solidFill>
              </a:defRPr>
            </a:lvl1pPr>
            <a:lvl2pPr>
              <a:defRPr sz="2000" spc="0">
                <a:solidFill>
                  <a:schemeClr val="tx1"/>
                </a:solidFill>
              </a:defRPr>
            </a:lvl2pPr>
            <a:lvl3pPr>
              <a:defRPr sz="1800" spc="0">
                <a:solidFill>
                  <a:schemeClr val="tx1"/>
                </a:solidFill>
              </a:defRPr>
            </a:lvl3pPr>
            <a:lvl4pPr>
              <a:defRPr sz="1600" spc="0">
                <a:solidFill>
                  <a:schemeClr val="tx1"/>
                </a:solidFill>
              </a:defRPr>
            </a:lvl4pPr>
            <a:lvl5pPr>
              <a:defRPr sz="1600" spc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258294" cy="4912233"/>
          </a:xfrm>
        </p:spPr>
        <p:txBody>
          <a:bodyPr>
            <a:normAutofit/>
          </a:bodyPr>
          <a:lstStyle>
            <a:lvl1pPr>
              <a:defRPr sz="2400" spc="0">
                <a:solidFill>
                  <a:schemeClr val="tx1"/>
                </a:solidFill>
              </a:defRPr>
            </a:lvl1pPr>
            <a:lvl2pPr>
              <a:defRPr sz="2000" spc="0">
                <a:solidFill>
                  <a:schemeClr val="tx1"/>
                </a:solidFill>
              </a:defRPr>
            </a:lvl2pPr>
            <a:lvl3pPr>
              <a:defRPr sz="1800" spc="0">
                <a:solidFill>
                  <a:schemeClr val="tx1"/>
                </a:solidFill>
              </a:defRPr>
            </a:lvl3pPr>
            <a:lvl4pPr>
              <a:defRPr sz="1600" spc="0">
                <a:solidFill>
                  <a:schemeClr val="tx1"/>
                </a:solidFill>
              </a:defRPr>
            </a:lvl4pPr>
            <a:lvl5pPr>
              <a:defRPr sz="1600" spc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521" y="663011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715CDA6-468B-4914-9119-2CA166CC068C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6629475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D4124B-0DCE-4FD2-BE75-B48FBB7967C0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6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spc="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pc="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pc="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61760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7AB79BEF-7C7E-4EC3-A0A2-7AB0F4F51B73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61760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16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685800"/>
            <a:ext cx="8407893" cy="5440679"/>
          </a:xfrm>
        </p:spPr>
        <p:txBody>
          <a:bodyPr/>
          <a:lstStyle>
            <a:lvl1pPr marL="45720" indent="0">
              <a:spcBef>
                <a:spcPts val="0"/>
              </a:spcBef>
              <a:spcAft>
                <a:spcPts val="0"/>
              </a:spcAft>
              <a:buNone/>
              <a:defRPr b="0" spc="0">
                <a:solidFill>
                  <a:schemeClr val="tx1"/>
                </a:solidFill>
              </a:defRPr>
            </a:lvl1pPr>
            <a:lvl2pPr marL="365760" indent="0">
              <a:spcBef>
                <a:spcPts val="0"/>
              </a:spcBef>
              <a:spcAft>
                <a:spcPts val="0"/>
              </a:spcAft>
              <a:buNone/>
              <a:defRPr b="0" spc="0">
                <a:solidFill>
                  <a:schemeClr val="tx1"/>
                </a:solidFill>
              </a:defRPr>
            </a:lvl2pPr>
            <a:lvl3pPr marL="640080" indent="0">
              <a:spcBef>
                <a:spcPts val="0"/>
              </a:spcBef>
              <a:spcAft>
                <a:spcPts val="0"/>
              </a:spcAft>
              <a:buNone/>
              <a:defRPr b="0" spc="0">
                <a:solidFill>
                  <a:schemeClr val="tx1"/>
                </a:solidFill>
              </a:defRPr>
            </a:lvl3pPr>
            <a:lvl4pPr marL="914400" indent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tx1"/>
                </a:solidFill>
              </a:defRPr>
            </a:lvl4pPr>
            <a:lvl5pPr marL="1097280" indent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581975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7AB79BEF-7C7E-4EC3-A0A2-7AB0F4F51B73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81975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81000" y="152400"/>
            <a:ext cx="8381260" cy="406153"/>
          </a:xfrm>
        </p:spPr>
        <p:txBody>
          <a:bodyPr/>
          <a:lstStyle>
            <a:lvl1pPr>
              <a:defRPr sz="2000" u="sng" cap="none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B62AEC6-CA35-4482-B790-D511620C0E51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01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370888" y="664135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434DD70-68F0-4DEF-81F9-71079D2F1371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048000" y="664135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F522084-5389-49DB-810C-34F47F8FDC42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68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ubs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370888" y="664135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434DD70-68F0-4DEF-81F9-71079D2F1371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048000" y="664135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ECA56E7-F650-4170-B031-F26B491E1565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89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spc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 spc="0"/>
            </a:lvl1pPr>
            <a:lvl2pPr>
              <a:defRPr sz="2000" spc="0"/>
            </a:lvl2pPr>
            <a:lvl3pPr>
              <a:defRPr sz="1800" spc="0"/>
            </a:lvl3pPr>
            <a:lvl4pPr>
              <a:defRPr sz="1600" spc="0"/>
            </a:lvl4pPr>
            <a:lvl5pPr>
              <a:defRPr sz="1600" spc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spc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 spc="0"/>
            </a:lvl1pPr>
            <a:lvl2pPr>
              <a:defRPr sz="2000" spc="0"/>
            </a:lvl2pPr>
            <a:lvl3pPr>
              <a:defRPr sz="1800" spc="0"/>
            </a:lvl3pPr>
            <a:lvl4pPr>
              <a:defRPr sz="1600" spc="0"/>
            </a:lvl4pPr>
            <a:lvl5pPr>
              <a:defRPr sz="1600" spc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888" y="664135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3DD63199-ED02-43C5-98B2-403BD5B5424D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0" y="664135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CBF2E09-7228-48B9-8044-B9D203F5551C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056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888" y="661760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58F7003A-EE07-45D0-8EDE-BE72C64253B7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61760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F10B818-19C8-4A97-84A9-335FAA858E36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19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888" y="6629475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E6F30DDD-5613-420D-BFAE-9FDA909A81F5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0" y="6629475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39114AE-1352-4D49-8C5C-3EED0062B8F7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61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888" y="664135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83D39BFE-46BB-4B94-9063-9A78EB540FB4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664135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8ACDF46-899B-4841-8F5D-27F0352B39E0}"/>
              </a:ext>
            </a:extLst>
          </p:cNvPr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950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mediu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Aft>
                <a:spcPts val="600"/>
              </a:spcAft>
              <a:defRPr sz="2400" spc="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2000" spc="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800" spc="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6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61760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7AB79BEF-7C7E-4EC3-A0A2-7AB0F4F51B73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61760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4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4488" indent="-300038">
              <a:spcAft>
                <a:spcPts val="600"/>
              </a:spcAft>
              <a:defRPr sz="2800" spc="0">
                <a:solidFill>
                  <a:schemeClr val="tx1"/>
                </a:solidFill>
              </a:defRPr>
            </a:lvl1pPr>
            <a:lvl2pPr marL="623888" indent="-258763">
              <a:spcAft>
                <a:spcPts val="600"/>
              </a:spcAft>
              <a:defRPr sz="2400" spc="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2000" spc="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61760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7AB79BEF-7C7E-4EC3-A0A2-7AB0F4F51B73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61760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5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32" y="1719071"/>
            <a:ext cx="4222668" cy="4912233"/>
          </a:xfrm>
        </p:spPr>
        <p:txBody>
          <a:bodyPr>
            <a:normAutofit/>
          </a:bodyPr>
          <a:lstStyle>
            <a:lvl1pPr>
              <a:defRPr sz="2000" spc="0">
                <a:solidFill>
                  <a:schemeClr val="tx1"/>
                </a:solidFill>
              </a:defRPr>
            </a:lvl1pPr>
            <a:lvl2pPr>
              <a:defRPr sz="1800" spc="0">
                <a:solidFill>
                  <a:schemeClr val="tx1"/>
                </a:solidFill>
              </a:defRPr>
            </a:lvl2pPr>
            <a:lvl3pPr>
              <a:defRPr sz="1600" spc="0">
                <a:solidFill>
                  <a:schemeClr val="tx1"/>
                </a:solidFill>
              </a:defRPr>
            </a:lvl3pPr>
            <a:lvl4pPr>
              <a:defRPr sz="1400" spc="0">
                <a:solidFill>
                  <a:schemeClr val="tx1"/>
                </a:solidFill>
              </a:defRPr>
            </a:lvl4pPr>
            <a:lvl5pPr>
              <a:defRPr sz="1400" spc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258294" cy="4912233"/>
          </a:xfrm>
        </p:spPr>
        <p:txBody>
          <a:bodyPr>
            <a:normAutofit/>
          </a:bodyPr>
          <a:lstStyle>
            <a:lvl1pPr>
              <a:defRPr sz="2000" spc="0">
                <a:solidFill>
                  <a:schemeClr val="tx1"/>
                </a:solidFill>
              </a:defRPr>
            </a:lvl1pPr>
            <a:lvl2pPr>
              <a:defRPr sz="1800" spc="0">
                <a:solidFill>
                  <a:schemeClr val="tx1"/>
                </a:solidFill>
              </a:defRPr>
            </a:lvl2pPr>
            <a:lvl3pPr>
              <a:defRPr sz="1600" spc="0">
                <a:solidFill>
                  <a:schemeClr val="tx1"/>
                </a:solidFill>
              </a:defRPr>
            </a:lvl3pPr>
            <a:lvl4pPr>
              <a:defRPr sz="1400" spc="0">
                <a:solidFill>
                  <a:schemeClr val="tx1"/>
                </a:solidFill>
              </a:defRPr>
            </a:lvl4pPr>
            <a:lvl5pPr>
              <a:defRPr sz="1400" spc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521" y="663011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715CDA6-468B-4914-9119-2CA166CC068C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6629475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37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mediu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32" y="1719071"/>
            <a:ext cx="4222668" cy="4912233"/>
          </a:xfrm>
        </p:spPr>
        <p:txBody>
          <a:bodyPr>
            <a:normAutofit/>
          </a:bodyPr>
          <a:lstStyle>
            <a:lvl1pPr>
              <a:defRPr sz="2400" spc="0">
                <a:solidFill>
                  <a:schemeClr val="tx1"/>
                </a:solidFill>
              </a:defRPr>
            </a:lvl1pPr>
            <a:lvl2pPr>
              <a:defRPr sz="2000" spc="0">
                <a:solidFill>
                  <a:schemeClr val="tx1"/>
                </a:solidFill>
              </a:defRPr>
            </a:lvl2pPr>
            <a:lvl3pPr>
              <a:defRPr sz="1800" spc="0">
                <a:solidFill>
                  <a:schemeClr val="tx1"/>
                </a:solidFill>
              </a:defRPr>
            </a:lvl3pPr>
            <a:lvl4pPr>
              <a:defRPr sz="1600" spc="0">
                <a:solidFill>
                  <a:schemeClr val="tx1"/>
                </a:solidFill>
              </a:defRPr>
            </a:lvl4pPr>
            <a:lvl5pPr>
              <a:defRPr sz="1600" spc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258294" cy="4912233"/>
          </a:xfrm>
        </p:spPr>
        <p:txBody>
          <a:bodyPr>
            <a:normAutofit/>
          </a:bodyPr>
          <a:lstStyle>
            <a:lvl1pPr>
              <a:defRPr sz="2400" spc="0">
                <a:solidFill>
                  <a:schemeClr val="tx1"/>
                </a:solidFill>
              </a:defRPr>
            </a:lvl1pPr>
            <a:lvl2pPr>
              <a:defRPr sz="2000" spc="0">
                <a:solidFill>
                  <a:schemeClr val="tx1"/>
                </a:solidFill>
              </a:defRPr>
            </a:lvl2pPr>
            <a:lvl3pPr>
              <a:defRPr sz="1800" spc="0">
                <a:solidFill>
                  <a:schemeClr val="tx1"/>
                </a:solidFill>
              </a:defRPr>
            </a:lvl3pPr>
            <a:lvl4pPr>
              <a:defRPr sz="1600" spc="0">
                <a:solidFill>
                  <a:schemeClr val="tx1"/>
                </a:solidFill>
              </a:defRPr>
            </a:lvl4pPr>
            <a:lvl5pPr>
              <a:defRPr sz="1600" spc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521" y="663011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715CDA6-468B-4914-9119-2CA166CC068C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6629475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7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685800"/>
            <a:ext cx="8407893" cy="5440679"/>
          </a:xfrm>
        </p:spPr>
        <p:txBody>
          <a:bodyPr/>
          <a:lstStyle>
            <a:lvl1pPr marL="45720" indent="0">
              <a:spcBef>
                <a:spcPts val="0"/>
              </a:spcBef>
              <a:spcAft>
                <a:spcPts val="0"/>
              </a:spcAft>
              <a:buNone/>
              <a:defRPr b="0" spc="0">
                <a:solidFill>
                  <a:schemeClr val="tx1"/>
                </a:solidFill>
              </a:defRPr>
            </a:lvl1pPr>
            <a:lvl2pPr marL="365760" indent="0">
              <a:spcBef>
                <a:spcPts val="0"/>
              </a:spcBef>
              <a:spcAft>
                <a:spcPts val="0"/>
              </a:spcAft>
              <a:buNone/>
              <a:defRPr b="0" spc="0">
                <a:solidFill>
                  <a:schemeClr val="tx1"/>
                </a:solidFill>
              </a:defRPr>
            </a:lvl2pPr>
            <a:lvl3pPr marL="640080" indent="0">
              <a:spcBef>
                <a:spcPts val="0"/>
              </a:spcBef>
              <a:spcAft>
                <a:spcPts val="0"/>
              </a:spcAft>
              <a:buNone/>
              <a:defRPr b="0" spc="0">
                <a:solidFill>
                  <a:schemeClr val="tx1"/>
                </a:solidFill>
              </a:defRPr>
            </a:lvl3pPr>
            <a:lvl4pPr marL="914400" indent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tx1"/>
                </a:solidFill>
              </a:defRPr>
            </a:lvl4pPr>
            <a:lvl5pPr marL="1097280" indent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581975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7AB79BEF-7C7E-4EC3-A0A2-7AB0F4F51B73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81975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81000" y="152400"/>
            <a:ext cx="8381260" cy="406153"/>
          </a:xfrm>
        </p:spPr>
        <p:txBody>
          <a:bodyPr/>
          <a:lstStyle>
            <a:lvl1pPr>
              <a:defRPr sz="2000" u="sng" cap="none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prstClr val="black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prstClr val="black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prstClr val="black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3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370888" y="664135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434DD70-68F0-4DEF-81F9-71079D2F1371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048000" y="664135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76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ubs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370888" y="6641350"/>
            <a:ext cx="21336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434DD70-68F0-4DEF-81F9-71079D2F1371}" type="datetime1">
              <a:rPr lang="en-US" smtClean="0"/>
              <a:pPr/>
              <a:t>6/9/2018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048000" y="6641350"/>
            <a:ext cx="3352800" cy="27432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8234680" y="6631305"/>
            <a:ext cx="582966" cy="27432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>
                <a:solidFill>
                  <a:schemeClr val="tx1"/>
                </a:solidFill>
                <a:latin typeface="Arial Narrow" pitchFamily="34" charset="0"/>
              </a:rPr>
              <a:t>Slide </a:t>
            </a:r>
            <a:fld id="{91D1C02B-4EAB-4E15-8698-97615A35039E}" type="slidenum">
              <a:rPr lang="en-US" sz="900" b="0" smtClean="0">
                <a:solidFill>
                  <a:schemeClr val="tx1"/>
                </a:solidFill>
                <a:latin typeface="Arial Narrow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b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18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9D87F41-6843-4E69-8327-FFD93063886E}" type="datetime1">
              <a:rPr lang="en-US" b="0" smtClean="0">
                <a:solidFill>
                  <a:srgbClr val="0D6911"/>
                </a:solidFill>
                <a:latin typeface="Franklin Gothic Medium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6/9/2018</a:t>
            </a:fld>
            <a:endParaRPr lang="en-US" b="0">
              <a:solidFill>
                <a:srgbClr val="0D6911"/>
              </a:solidFill>
              <a:latin typeface="Franklin Gothic Medium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srgbClr val="0D6911"/>
              </a:solidFill>
              <a:latin typeface="Franklin Gothic Medium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srgbClr val="0D6911"/>
              </a:solidFill>
              <a:latin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9342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7" r:id="rId4"/>
    <p:sldLayoutId id="2147483679" r:id="rId5"/>
    <p:sldLayoutId id="2147483688" r:id="rId6"/>
    <p:sldLayoutId id="2147483680" r:id="rId7"/>
    <p:sldLayoutId id="2147483681" r:id="rId8"/>
    <p:sldLayoutId id="2147483689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none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9D87F41-6843-4E69-8327-FFD93063886E}" type="datetime1">
              <a:rPr lang="en-US" b="0" smtClean="0">
                <a:solidFill>
                  <a:srgbClr val="0D6911"/>
                </a:solidFill>
                <a:latin typeface="Franklin Gothic Medium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6/9/2018</a:t>
            </a:fld>
            <a:endParaRPr lang="en-US" b="0">
              <a:solidFill>
                <a:srgbClr val="0D6911"/>
              </a:solidFill>
              <a:latin typeface="Franklin Gothic Medium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srgbClr val="0D6911"/>
              </a:solidFill>
              <a:latin typeface="Franklin Gothic Medium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srgbClr val="0D6911"/>
              </a:solidFill>
              <a:latin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679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none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1.png"/><Relationship Id="rId4" Type="http://schemas.openxmlformats.org/officeDocument/2006/relationships/image" Target="../media/image9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9.png"/><Relationship Id="rId4" Type="http://schemas.openxmlformats.org/officeDocument/2006/relationships/image" Target="../media/image10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ee/6/api/javax/persistence/EntityManagerFactory.html" TargetMode="External"/><Relationship Id="rId2" Type="http://schemas.openxmlformats.org/officeDocument/2006/relationships/hyperlink" Target="http://docs.oracle.com/javaee/6/api/javax/persistence/EntityManager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ocs.oracle.com/javaee/6/api/javax/persistence/Persistence.html" TargetMode="External"/><Relationship Id="rId4" Type="http://schemas.openxmlformats.org/officeDocument/2006/relationships/hyperlink" Target="http://docs.oracle.com/javaee/6/api/javax/persistence/EntityTransaction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1/XMLSchema-instance" TargetMode="External"/><Relationship Id="rId2" Type="http://schemas.openxmlformats.org/officeDocument/2006/relationships/hyperlink" Target="http://xmlns.jcp.org/xml/ns/persistence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emf"/><Relationship Id="rId11" Type="http://schemas.openxmlformats.org/officeDocument/2006/relationships/image" Target="../media/image83.png"/><Relationship Id="rId5" Type="http://schemas.openxmlformats.org/officeDocument/2006/relationships/image" Target="../media/image77.emf"/><Relationship Id="rId10" Type="http://schemas.openxmlformats.org/officeDocument/2006/relationships/image" Target="../media/image82.png"/><Relationship Id="rId4" Type="http://schemas.openxmlformats.org/officeDocument/2006/relationships/image" Target="../media/image76.emf"/><Relationship Id="rId9" Type="http://schemas.openxmlformats.org/officeDocument/2006/relationships/image" Target="../media/image8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B635B11-610D-4B64-8C5C-32304281D0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Database Systems:</a:t>
            </a:r>
            <a:br>
              <a:rPr lang="en-GB" alt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GB" alt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Theory and Programming</a:t>
            </a:r>
            <a:br>
              <a:rPr lang="en-GB" altLang="en-US" dirty="0"/>
            </a:br>
            <a:br>
              <a:rPr lang="en-GB" altLang="en-US" dirty="0"/>
            </a:br>
            <a:r>
              <a:rPr lang="en-GB" altLang="en-US" dirty="0"/>
              <a:t>Java Persistence</a:t>
            </a:r>
            <a:endParaRPr lang="en-US" altLang="en-US" sz="3600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7162799" y="2892277"/>
            <a:ext cx="1600201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sz="1900" kern="1200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800" kern="1200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600" kern="1200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None/>
              <a:defRPr sz="1300" kern="1200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pc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719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762183-4755-4765-92EB-25EC4DD7F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3" y="1719071"/>
            <a:ext cx="2513125" cy="4407408"/>
          </a:xfrm>
        </p:spPr>
        <p:txBody>
          <a:bodyPr>
            <a:normAutofit/>
          </a:bodyPr>
          <a:lstStyle/>
          <a:p>
            <a:r>
              <a:rPr lang="en-US" sz="1800" dirty="0"/>
              <a:t>Now, for your JPA project, you will need an Oracle connection</a:t>
            </a:r>
          </a:p>
          <a:p>
            <a:r>
              <a:rPr lang="en-US" sz="1800" dirty="0"/>
              <a:t>From Eclipse, click Windows &gt; Open Perspective &gt; Other from the Main menu, and then select Database Development</a:t>
            </a:r>
          </a:p>
          <a:p>
            <a:r>
              <a:rPr lang="en-US" sz="1800" dirty="0"/>
              <a:t>Highlight </a:t>
            </a:r>
            <a:r>
              <a:rPr lang="en-US" sz="1800" i="1" dirty="0"/>
              <a:t>Database Connections </a:t>
            </a:r>
            <a:r>
              <a:rPr lang="en-US" sz="1800" dirty="0"/>
              <a:t>(in Data Source Explorer) and add a new Connection Profile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A29EA-D6BD-4645-8363-19D05484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Oracle  </a:t>
            </a:r>
            <a:r>
              <a:rPr lang="en-US" sz="2400" dirty="0"/>
              <a:t>(2)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5586C-2C65-4C8F-8EB5-1027DB38F7E6}"/>
              </a:ext>
            </a:extLst>
          </p:cNvPr>
          <p:cNvSpPr/>
          <p:nvPr/>
        </p:nvSpPr>
        <p:spPr>
          <a:xfrm>
            <a:off x="2766797" y="2772697"/>
            <a:ext cx="926199" cy="330364"/>
          </a:xfrm>
          <a:prstGeom prst="rect">
            <a:avLst/>
          </a:prstGeom>
          <a:solidFill>
            <a:schemeClr val="accent3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117E25-F187-4872-BDBE-8DD84E247EFA}"/>
              </a:ext>
            </a:extLst>
          </p:cNvPr>
          <p:cNvGrpSpPr/>
          <p:nvPr/>
        </p:nvGrpSpPr>
        <p:grpSpPr>
          <a:xfrm>
            <a:off x="2666508" y="1551530"/>
            <a:ext cx="6284144" cy="5182583"/>
            <a:chOff x="2666508" y="1551530"/>
            <a:chExt cx="6284144" cy="51825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EB934D-78D7-44A4-8C85-00ECE140E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6508" y="1551530"/>
              <a:ext cx="6284144" cy="51825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F89B9E-496A-4F1F-895C-FDA9823E4A2A}"/>
                </a:ext>
              </a:extLst>
            </p:cNvPr>
            <p:cNvSpPr txBox="1"/>
            <p:nvPr/>
          </p:nvSpPr>
          <p:spPr>
            <a:xfrm>
              <a:off x="3324501" y="5202287"/>
              <a:ext cx="744583" cy="22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200" b="0" dirty="0">
                  <a:latin typeface="Calibri" panose="020F0502020204030204" pitchFamily="34" charset="0"/>
                  <a:cs typeface="Calibri" panose="020F0502020204030204" pitchFamily="34" charset="0"/>
                </a:rPr>
                <a:t>Express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5323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Mapping objects to a relational database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Querying these mapped objects.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100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Aspects of JPA</a:t>
            </a:r>
          </a:p>
        </p:txBody>
      </p:sp>
      <p:pic>
        <p:nvPicPr>
          <p:cNvPr id="1026" name="Picture 2" descr="http://ottopress.com/files/2010/11/que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743200"/>
            <a:ext cx="301942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3505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22618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101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Manager Review </a:t>
            </a:r>
            <a:r>
              <a:rPr lang="en-US" sz="2400" dirty="0"/>
              <a:t>(1)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1676400"/>
            <a:ext cx="8458200" cy="50475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package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org.beginningee6.book.chapter04;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java.text.ParseException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java.text.SimpleDateFormat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java.util.ArrayList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java.util.Random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javax.persistence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.*;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Main {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main(String[]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ParseException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SimpleDateFormat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sdf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SimpleDateFormat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dd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-MMM-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yyyy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3F7F5F"/>
                </a:solidFill>
                <a:latin typeface="Courier New"/>
              </a:rPr>
              <a:t>// Put CDs in a list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&lt;CD&gt;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&lt;CD&gt;();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myCDs.add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CD(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"Beyond Hell / Above Heaven"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Volbeat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...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myCDs.add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CD(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"This is Country 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Music"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"Brad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 Paisley"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...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myCDs.add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CD(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"Ghosts 'n' Stuff"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"Deadmau5"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...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myCDs.add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CD(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"The 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Wall"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"Pink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 Floyd"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...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myCDs.add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CD(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Rokstarr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Taio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 Cruz"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...</a:t>
            </a:r>
            <a:endParaRPr lang="en-US" sz="14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myCDs.add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CD(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"This Note's For 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You"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"Neil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 Young"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...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myCDs.add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CD(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"Twilight 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Theater"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"Poets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 of the Fall"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...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myCDs.add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CD(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"Five Miles 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Out"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"Mike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 Oldfield"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...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334000" y="1828800"/>
            <a:ext cx="3581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Create instances of twelve CDs 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add them to a list which we can later commit to the database.</a:t>
            </a:r>
            <a:br>
              <a:rPr lang="en-US" sz="1600" dirty="0">
                <a:solidFill>
                  <a:srgbClr val="FF0000"/>
                </a:solidFill>
              </a:rPr>
            </a:b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Note:  constructor calls are truncated and not all CDs are shown.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934200" y="3380839"/>
            <a:ext cx="838200" cy="1495961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530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102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Manager Review </a:t>
            </a:r>
            <a:r>
              <a:rPr lang="en-US" sz="2400" dirty="0"/>
              <a:t>(2)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1676400"/>
            <a:ext cx="8610600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3F7F5F"/>
                </a:solidFill>
                <a:latin typeface="Courier New"/>
              </a:rPr>
              <a:t>//  Get Entity Manager and Transaction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EntityManagerFactory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emf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</a:t>
            </a:r>
            <a:br>
              <a:rPr lang="en-US" sz="1400" dirty="0">
                <a:solidFill>
                  <a:srgbClr val="000000"/>
                </a:solidFill>
                <a:latin typeface="Courier New"/>
              </a:rPr>
            </a:br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Persistence.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createEntityManagerFactory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urier New"/>
              </a:rPr>
              <a:t>"chapter04"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EntityManager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emf.createEntityManager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EntityTransaction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tx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em.getTransaction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339725" algn="l"/>
                <a:tab pos="690563" algn="l"/>
              </a:tabLst>
            </a:pPr>
            <a:endParaRPr lang="en-US" sz="1400" dirty="0">
              <a:latin typeface="Courier New"/>
            </a:endParaRP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3F7F5F"/>
                </a:solidFill>
                <a:latin typeface="Courier New"/>
              </a:rPr>
              <a:t>//  Make the CD instances managed and persistent with </a:t>
            </a:r>
            <a:r>
              <a:rPr lang="en-US" sz="1400" dirty="0" err="1">
                <a:solidFill>
                  <a:srgbClr val="3F7F5F"/>
                </a:solidFill>
                <a:latin typeface="Courier New"/>
              </a:rPr>
              <a:t>em.persist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()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3F7F5F"/>
                </a:solidFill>
                <a:latin typeface="Courier New"/>
              </a:rPr>
              <a:t>//  Commit to database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{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(CD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: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}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catch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(Exception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e) {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urier New"/>
              </a:rPr>
              <a:t>"\n *** Error committing to database. ***"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e.getMessage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() + </a:t>
            </a:r>
            <a:r>
              <a:rPr lang="en-US" sz="1400" i="1" dirty="0">
                <a:solidFill>
                  <a:srgbClr val="2A00FF"/>
                </a:solidFill>
                <a:latin typeface="Courier New"/>
              </a:rPr>
              <a:t>"\n"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962400" y="3664803"/>
            <a:ext cx="3581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Make the persistence provider aware that these entities are to be managed by the entity manager.  All twelve CDs will be managed within transaction "</a:t>
            </a:r>
            <a:r>
              <a:rPr lang="en-US" sz="1600" dirty="0" err="1">
                <a:solidFill>
                  <a:srgbClr val="FF0000"/>
                </a:solidFill>
              </a:rPr>
              <a:t>tx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62177" y="4057659"/>
            <a:ext cx="900223" cy="17179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324600" y="1625025"/>
            <a:ext cx="281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Create a factory for the 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persistence unit "chapter04"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38554" y="1917412"/>
            <a:ext cx="900223" cy="17179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24600" y="2362200"/>
            <a:ext cx="281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the factory to create an entity manager.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257800" y="2514600"/>
            <a:ext cx="1080978" cy="139987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4799" y="6248400"/>
            <a:ext cx="5791201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Courier New"/>
              </a:rPr>
              <a:t>&lt;</a:t>
            </a:r>
            <a:r>
              <a:rPr lang="en-US" sz="1400" dirty="0">
                <a:solidFill>
                  <a:srgbClr val="3F7F7F"/>
                </a:solidFill>
                <a:highlight>
                  <a:srgbClr val="E8F2FE"/>
                </a:highlight>
                <a:latin typeface="Courier New"/>
              </a:rPr>
              <a:t>persistence-unit </a:t>
            </a:r>
            <a:r>
              <a:rPr lang="en-US" sz="1400" dirty="0">
                <a:solidFill>
                  <a:srgbClr val="7F007F"/>
                </a:solidFill>
                <a:highlight>
                  <a:srgbClr val="E8F2FE"/>
                </a:highlight>
                <a:latin typeface="Courier New"/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=</a:t>
            </a:r>
            <a:r>
              <a:rPr lang="en-US" sz="1400" i="1" dirty="0">
                <a:solidFill>
                  <a:srgbClr val="2A00FF"/>
                </a:solidFill>
                <a:highlight>
                  <a:srgbClr val="E8F2FE"/>
                </a:highlight>
                <a:latin typeface="Courier New"/>
              </a:rPr>
              <a:t>"chapter04"</a:t>
            </a:r>
            <a:r>
              <a:rPr lang="en-US" sz="1400" i="1" dirty="0">
                <a:solidFill>
                  <a:srgbClr val="008080"/>
                </a:solidFill>
                <a:highlight>
                  <a:srgbClr val="E8F2FE"/>
                </a:highlight>
                <a:latin typeface="Courier New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Courier New"/>
              </a:rPr>
              <a:t>   &lt;</a:t>
            </a:r>
            <a:r>
              <a:rPr lang="en-US" sz="1400" dirty="0">
                <a:solidFill>
                  <a:srgbClr val="3F7F7F"/>
                </a:solidFill>
                <a:highlight>
                  <a:srgbClr val="E8F2FE"/>
                </a:highlight>
                <a:latin typeface="Courier New"/>
              </a:rPr>
              <a:t>class</a:t>
            </a:r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Courier New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org.beginningee6.book.chapter04.CD</a:t>
            </a:r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Courier New"/>
              </a:rPr>
              <a:t>&lt;/</a:t>
            </a:r>
            <a:r>
              <a:rPr lang="en-US" sz="1400" dirty="0">
                <a:solidFill>
                  <a:srgbClr val="3F7F7F"/>
                </a:solidFill>
                <a:highlight>
                  <a:srgbClr val="E8F2FE"/>
                </a:highlight>
                <a:latin typeface="Courier New"/>
              </a:rPr>
              <a:t>class</a:t>
            </a:r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Courier New"/>
              </a:rPr>
              <a:t>&gt;</a:t>
            </a:r>
            <a:endParaRPr lang="en-US" sz="1400" dirty="0"/>
          </a:p>
          <a:p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5029200" y="5909846"/>
            <a:ext cx="38383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persistence unit from persistence.xml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191000" y="6108412"/>
            <a:ext cx="900223" cy="17179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6828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103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by Key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676400"/>
            <a:ext cx="8458200" cy="33239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F7F5F"/>
                </a:solidFill>
                <a:latin typeface="Courier New"/>
              </a:rPr>
              <a:t>// Find and output random result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Random generator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Random();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Integer r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generator.nextInt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(12) + 1;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CD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randomCD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em.find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CD.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,r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StringBuilder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result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/>
              </a:rPr>
              <a:t>StringBuilder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result.append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nA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 random CD: 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result.append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randomCD.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title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).append(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 by 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result.append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(randomCD.</a:t>
            </a:r>
            <a:r>
              <a:rPr lang="en-US" sz="1400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).append(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"\n"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(result);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3F7F5F"/>
                </a:solidFill>
                <a:latin typeface="Courier New"/>
              </a:rPr>
              <a:t>//  Close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em.close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emf.close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1600200" y="5334000"/>
            <a:ext cx="55626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A random CD: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Rokstarr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by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Taio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Cruz</a:t>
            </a:r>
          </a:p>
          <a:p>
            <a:endParaRPr lang="en-US" dirty="0">
              <a:latin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7400" y="1828800"/>
            <a:ext cx="2819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the entity manager to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find a CD by its primary key.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(In this case, we know primary keys range from 1 to 12)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14800" y="2286000"/>
            <a:ext cx="1752600" cy="1963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95600" y="4038600"/>
            <a:ext cx="762000" cy="1545994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34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29400" y="1719071"/>
            <a:ext cx="2159492" cy="4407408"/>
          </a:xfrm>
        </p:spPr>
        <p:txBody>
          <a:bodyPr/>
          <a:lstStyle/>
          <a:p>
            <a:r>
              <a:rPr lang="en-US" dirty="0"/>
              <a:t>The application is responsible for obtaining an instance of </a:t>
            </a:r>
            <a:r>
              <a:rPr lang="en-US" dirty="0" err="1"/>
              <a:t>EntityManager</a:t>
            </a:r>
            <a:r>
              <a:rPr lang="en-US" dirty="0"/>
              <a:t> and closing it out.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Unlike "container-managed" which uses Enterprise Java Beans (EJBs)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"Application-Managed"</a:t>
            </a:r>
            <a:br>
              <a:rPr lang="en-US" dirty="0"/>
            </a:br>
            <a:r>
              <a:rPr lang="en-US" dirty="0" err="1"/>
              <a:t>EntityManager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1676400"/>
            <a:ext cx="6172200" cy="48320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3F7F5F"/>
                </a:solidFill>
                <a:latin typeface="Courier New"/>
              </a:rPr>
              <a:t>//  Get Entity Manager and Transaction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EntityManagerFactory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emf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</a:t>
            </a:r>
            <a:br>
              <a:rPr lang="en-US" sz="1400" dirty="0">
                <a:solidFill>
                  <a:srgbClr val="000000"/>
                </a:solidFill>
                <a:latin typeface="Courier New"/>
              </a:rPr>
            </a:br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Persistence.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createEntityManagerFactory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"chapter04"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EntityManager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emf.createEntityManager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EntityTransaction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tx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em.getTransaction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339725" algn="l"/>
                <a:tab pos="690563" algn="l"/>
              </a:tabLst>
            </a:pPr>
            <a:endParaRPr lang="en-US" sz="1400" b="1" dirty="0">
              <a:solidFill>
                <a:srgbClr val="7F0055"/>
              </a:solidFill>
              <a:latin typeface="Courier New"/>
            </a:endParaRP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{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/>
              </a:rPr>
              <a:t>	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(CD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: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myCD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}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catch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(Exception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e) {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"\n *** Commit Error ***"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e.getMessage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 +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"\n"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339725" algn="l"/>
                <a:tab pos="690563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en-US" sz="1400" dirty="0">
              <a:solidFill>
                <a:srgbClr val="3F7F5F"/>
              </a:solidFill>
              <a:latin typeface="Courier New"/>
            </a:endParaRPr>
          </a:p>
          <a:p>
            <a:r>
              <a:rPr lang="en-US" sz="1400" dirty="0">
                <a:solidFill>
                  <a:srgbClr val="3F7F5F"/>
                </a:solidFill>
                <a:latin typeface="Courier New"/>
              </a:rPr>
              <a:t>//  Close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em.close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emf.close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339725" algn="l"/>
                <a:tab pos="690563" algn="l"/>
              </a:tabLst>
            </a:pPr>
            <a:endParaRPr lang="en-US" sz="1400" dirty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187404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entities</a:t>
            </a:r>
          </a:p>
          <a:p>
            <a:pPr lvl="1"/>
            <a:r>
              <a:rPr lang="en-US" dirty="0"/>
              <a:t>Creates, removes and updates entities in the database</a:t>
            </a:r>
          </a:p>
          <a:p>
            <a:pPr lvl="1"/>
            <a:r>
              <a:rPr lang="en-US" dirty="0"/>
              <a:t>Management occurs once the Entity Manager obtains a reference to an entity, for example in </a:t>
            </a:r>
            <a:r>
              <a:rPr lang="en-US" dirty="0" err="1"/>
              <a:t>EntityManager.persist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Until that point, the entity is considered to be "detached"</a:t>
            </a:r>
          </a:p>
          <a:p>
            <a:pPr lvl="1"/>
            <a:r>
              <a:rPr lang="en-US" dirty="0"/>
              <a:t>When detached, it will not synchronize its state against the database</a:t>
            </a:r>
          </a:p>
          <a:p>
            <a:r>
              <a:rPr lang="en-US" dirty="0"/>
              <a:t>Find entities by their primary key</a:t>
            </a:r>
          </a:p>
          <a:p>
            <a:r>
              <a:rPr lang="en-US" dirty="0"/>
              <a:t>Lock entities during concurrent updating: optimistically or pessimistically</a:t>
            </a:r>
          </a:p>
          <a:p>
            <a:r>
              <a:rPr lang="en-US" dirty="0"/>
              <a:t>Queries entities within a "persistence context"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105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Entity Manager</a:t>
            </a:r>
          </a:p>
        </p:txBody>
      </p:sp>
    </p:spTree>
    <p:extLst>
      <p:ext uri="{BB962C8B-B14F-4D97-AF65-F5344CB8AC3E}">
        <p14:creationId xmlns:p14="http://schemas.microsoft.com/office/powerpoint/2010/main" val="34575502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43400" y="2322557"/>
            <a:ext cx="4419600" cy="34686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74902" y="1600200"/>
            <a:ext cx="5040498" cy="4407408"/>
          </a:xfrm>
        </p:spPr>
        <p:txBody>
          <a:bodyPr/>
          <a:lstStyle/>
          <a:p>
            <a:r>
              <a:rPr lang="en-US" dirty="0"/>
              <a:t>Entity Manager stores entities in a persistence context.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Committing the Entity </a:t>
            </a:r>
            <a:r>
              <a:rPr lang="en-US" dirty="0" err="1"/>
              <a:t>Transacation</a:t>
            </a:r>
            <a:r>
              <a:rPr lang="en-US" dirty="0"/>
              <a:t> flushes the data to the database.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106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Context  </a:t>
            </a:r>
            <a:r>
              <a:rPr lang="en-US" sz="2400" dirty="0"/>
              <a:t>(1)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1752600"/>
            <a:ext cx="3124200" cy="1673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Persistence Context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 set of managed entity instances at a given time for a given user's transaction.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9"/>
          <a:stretch/>
        </p:blipFill>
        <p:spPr bwMode="auto">
          <a:xfrm flipH="1">
            <a:off x="4419600" y="2363625"/>
            <a:ext cx="786260" cy="91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257800" y="2322557"/>
            <a:ext cx="32385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Amber</a:t>
            </a:r>
            <a:br>
              <a:rPr lang="en-US" sz="1600" i="1" dirty="0"/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 instantiates what will become 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CD 8 and CD 9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543254" y="3965141"/>
            <a:ext cx="880828" cy="47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 </a:t>
            </a:r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343400" y="4615998"/>
            <a:ext cx="4419600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36529" y="3701598"/>
            <a:ext cx="1916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Persistence Context</a:t>
            </a:r>
          </a:p>
          <a:p>
            <a:pPr algn="ctr"/>
            <a:r>
              <a:rPr lang="en-US" sz="1600" dirty="0"/>
              <a:t>(first-level cache)</a:t>
            </a:r>
          </a:p>
        </p:txBody>
      </p:sp>
      <p:sp>
        <p:nvSpPr>
          <p:cNvPr id="25" name="Can 24"/>
          <p:cNvSpPr/>
          <p:nvPr/>
        </p:nvSpPr>
        <p:spPr>
          <a:xfrm>
            <a:off x="6019800" y="4844598"/>
            <a:ext cx="1143000" cy="6080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24277" y="3421623"/>
            <a:ext cx="962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Entity 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Manager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933950" y="4311198"/>
            <a:ext cx="1177545" cy="83820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257800" y="4311198"/>
            <a:ext cx="1295400" cy="83820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Rectangle 2051"/>
          <p:cNvSpPr/>
          <p:nvPr/>
        </p:nvSpPr>
        <p:spPr>
          <a:xfrm>
            <a:off x="6096000" y="5452646"/>
            <a:ext cx="10278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Database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343400" y="3396798"/>
            <a:ext cx="4419600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51" y="3810000"/>
            <a:ext cx="34194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5" name="Rectangle 2054"/>
          <p:cNvSpPr/>
          <p:nvPr/>
        </p:nvSpPr>
        <p:spPr>
          <a:xfrm>
            <a:off x="685800" y="5334000"/>
            <a:ext cx="3174926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522722" y="3061339"/>
            <a:ext cx="323850" cy="75455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846572" y="3061339"/>
            <a:ext cx="554228" cy="75455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ectangle 2057"/>
          <p:cNvSpPr/>
          <p:nvPr/>
        </p:nvSpPr>
        <p:spPr>
          <a:xfrm>
            <a:off x="6324600" y="3241421"/>
            <a:ext cx="22860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EntityManager.persist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43600" y="4460621"/>
            <a:ext cx="25908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EntityTransaction.commit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</p:txBody>
      </p:sp>
      <p:sp>
        <p:nvSpPr>
          <p:cNvPr id="2059" name="Rectangle 2058"/>
          <p:cNvSpPr/>
          <p:nvPr/>
        </p:nvSpPr>
        <p:spPr>
          <a:xfrm>
            <a:off x="4343400" y="3395309"/>
            <a:ext cx="4419600" cy="1219200"/>
          </a:xfrm>
          <a:prstGeom prst="rect">
            <a:avLst/>
          </a:prstGeom>
          <a:solidFill>
            <a:srgbClr val="FDA023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41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43400" y="2322557"/>
            <a:ext cx="4419600" cy="34686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543254" y="3965141"/>
            <a:ext cx="880828" cy="47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840992"/>
            <a:ext cx="4191000" cy="4407408"/>
          </a:xfrm>
        </p:spPr>
        <p:txBody>
          <a:bodyPr/>
          <a:lstStyle/>
          <a:p>
            <a:r>
              <a:rPr lang="en-US" dirty="0"/>
              <a:t>Sometimes you will need to</a:t>
            </a:r>
            <a:br>
              <a:rPr lang="en-US" dirty="0"/>
            </a:br>
            <a:r>
              <a:rPr lang="en-US" dirty="0"/>
              <a:t>persist new entities where the</a:t>
            </a:r>
            <a:br>
              <a:rPr lang="en-US" dirty="0"/>
            </a:br>
            <a:r>
              <a:rPr lang="en-US" dirty="0"/>
              <a:t>order of insertion is important.</a:t>
            </a:r>
          </a:p>
          <a:p>
            <a:r>
              <a:rPr lang="en-US" dirty="0"/>
              <a:t>New DEPT </a:t>
            </a:r>
            <a:br>
              <a:rPr lang="en-US" dirty="0"/>
            </a:br>
            <a:r>
              <a:rPr lang="en-US" dirty="0"/>
              <a:t>New EMP in this department</a:t>
            </a:r>
            <a:br>
              <a:rPr lang="en-US" sz="700" dirty="0"/>
            </a:br>
            <a:br>
              <a:rPr lang="en-US" sz="700" dirty="0"/>
            </a:br>
            <a:r>
              <a:rPr lang="en-US" dirty="0"/>
              <a:t>DEPT record needs to be committed first, because EMP will store </a:t>
            </a:r>
            <a:r>
              <a:rPr lang="en-US" dirty="0" err="1"/>
              <a:t>dept_id</a:t>
            </a:r>
            <a:r>
              <a:rPr lang="en-US" dirty="0"/>
              <a:t> as foreign key.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GOOD NEWS:</a:t>
            </a:r>
            <a:br>
              <a:rPr lang="en-US" dirty="0"/>
            </a:br>
            <a:r>
              <a:rPr lang="en-US" dirty="0"/>
              <a:t>They can be persisted in any order; the Entity Manager</a:t>
            </a:r>
            <a:br>
              <a:rPr lang="en-US" dirty="0"/>
            </a:br>
            <a:r>
              <a:rPr lang="en-US" dirty="0"/>
              <a:t>handles transaction order for you.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Committing the Entity </a:t>
            </a:r>
            <a:r>
              <a:rPr lang="en-US" dirty="0" err="1"/>
              <a:t>Transacation</a:t>
            </a:r>
            <a:r>
              <a:rPr lang="en-US" dirty="0"/>
              <a:t> flushes the data to the database.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107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Context  </a:t>
            </a:r>
            <a:r>
              <a:rPr lang="en-US" sz="2400" dirty="0"/>
              <a:t>(2)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9"/>
          <a:stretch/>
        </p:blipFill>
        <p:spPr bwMode="auto">
          <a:xfrm flipH="1">
            <a:off x="4419600" y="2363625"/>
            <a:ext cx="786260" cy="91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257800" y="2322557"/>
            <a:ext cx="32385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Amber</a:t>
            </a:r>
            <a:br>
              <a:rPr lang="en-US" sz="1600" i="1" dirty="0"/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 instantiates entities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343400" y="4615998"/>
            <a:ext cx="4419600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36529" y="3701598"/>
            <a:ext cx="1916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Persistence Context</a:t>
            </a:r>
          </a:p>
          <a:p>
            <a:pPr algn="ctr"/>
            <a:r>
              <a:rPr lang="en-US" sz="1600" dirty="0"/>
              <a:t>(first-level cache)</a:t>
            </a:r>
          </a:p>
        </p:txBody>
      </p:sp>
      <p:sp>
        <p:nvSpPr>
          <p:cNvPr id="25" name="Can 24"/>
          <p:cNvSpPr/>
          <p:nvPr/>
        </p:nvSpPr>
        <p:spPr>
          <a:xfrm>
            <a:off x="6019800" y="4844598"/>
            <a:ext cx="1143000" cy="6080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24277" y="3421623"/>
            <a:ext cx="962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Entity 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Manager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933950" y="4311198"/>
            <a:ext cx="1177545" cy="83820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257800" y="4311198"/>
            <a:ext cx="1295400" cy="83820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Rectangle 2051"/>
          <p:cNvSpPr/>
          <p:nvPr/>
        </p:nvSpPr>
        <p:spPr>
          <a:xfrm>
            <a:off x="6096000" y="5452646"/>
            <a:ext cx="10278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Database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343400" y="3396798"/>
            <a:ext cx="4419600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522722" y="3061339"/>
            <a:ext cx="323850" cy="75455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846572" y="3061339"/>
            <a:ext cx="554228" cy="75455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ectangle 2057"/>
          <p:cNvSpPr/>
          <p:nvPr/>
        </p:nvSpPr>
        <p:spPr>
          <a:xfrm>
            <a:off x="6324600" y="3241421"/>
            <a:ext cx="22860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EntityManager.persist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43600" y="4460621"/>
            <a:ext cx="25908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EntityTransaction.commit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</p:txBody>
      </p:sp>
      <p:sp>
        <p:nvSpPr>
          <p:cNvPr id="2059" name="Rectangle 2058"/>
          <p:cNvSpPr/>
          <p:nvPr/>
        </p:nvSpPr>
        <p:spPr>
          <a:xfrm>
            <a:off x="4343400" y="3395309"/>
            <a:ext cx="4419600" cy="1219200"/>
          </a:xfrm>
          <a:prstGeom prst="rect">
            <a:avLst/>
          </a:prstGeom>
          <a:solidFill>
            <a:srgbClr val="FDA023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41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108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EntityManager</a:t>
            </a:r>
            <a:r>
              <a:rPr lang="en-US" dirty="0"/>
              <a:t> Methods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/>
          </p:nvPr>
        </p:nvGraphicFramePr>
        <p:xfrm>
          <a:off x="381000" y="1696720"/>
          <a:ext cx="8382000" cy="3779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err="1"/>
                        <a:t>getReference</a:t>
                      </a:r>
                      <a:r>
                        <a:rPr lang="en-US" sz="17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6688" indent="-166688"/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Retrieve a reference to an entity via the primary key, but not its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remove()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Deletes entity from the database, and detaches it from the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EntityManager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flush()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Sends data from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EntityManager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database.   (Not a commit, and not often needed, as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tx.commit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will take care of flushing for you.)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refresh()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Overwrites the current state of a managed entity with data from the database.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contains()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Boolean.  Checks to see if entity is currently managed by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EntityManager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clear()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Clears</a:t>
                      </a:r>
                      <a:r>
                        <a:rPr lang="en-US" sz="1400" baseline="0" dirty="0"/>
                        <a:t> the persistence context, making all entities detached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detach()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Detaches a particular 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merge()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Reattaches a particular </a:t>
                      </a:r>
                      <a:r>
                        <a:rPr lang="en-US" sz="1400" baseline="0" dirty="0" err="1"/>
                        <a:t>entiy</a:t>
                      </a:r>
                      <a:r>
                        <a:rPr lang="en-US" sz="1400" baseline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381000" y="5486400"/>
          <a:ext cx="8382000" cy="1102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JPA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err="1"/>
                        <a:t>orphanRemoval</a:t>
                      </a:r>
                      <a:r>
                        <a:rPr lang="en-US" sz="1700" dirty="0"/>
                        <a:t>=true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When a database record is deleted, all other records in tables that store its primary key as a foreign key are deleted.  (Only for @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OneToOne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@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OneToMany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4542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the City be in the database?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109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Happen?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238835"/>
            <a:ext cx="4572000" cy="4278094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("New York");</a:t>
            </a:r>
            <a:endParaRPr lang="en-US" sz="1600" b="1" dirty="0">
              <a:solidFill>
                <a:srgbClr val="7F0055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endParaRPr lang="en-US" sz="1600" dirty="0">
              <a:latin typeface="Courier New"/>
            </a:endParaRP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(pavilion);</a:t>
            </a:r>
          </a:p>
          <a:p>
            <a:pPr>
              <a:tabLst>
                <a:tab pos="233363" algn="l"/>
              </a:tabLst>
            </a:pP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(seventeenth);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(eighteenth);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(nineteenth);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(lobby);</a:t>
            </a:r>
          </a:p>
          <a:p>
            <a:pPr>
              <a:tabLst>
                <a:tab pos="233363" algn="l"/>
              </a:tabLst>
            </a:pPr>
            <a:endParaRPr lang="en-US" sz="1600" dirty="0">
              <a:latin typeface="Courier New"/>
            </a:endParaRP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("Portland");</a:t>
            </a:r>
            <a:endParaRPr lang="en-US" sz="1600" b="1" dirty="0">
              <a:solidFill>
                <a:srgbClr val="7F0055"/>
              </a:solidFill>
              <a:latin typeface="Courier New"/>
            </a:endParaRPr>
          </a:p>
          <a:p>
            <a:pPr>
              <a:tabLst>
                <a:tab pos="233363" algn="l"/>
              </a:tabLst>
            </a:pP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r>
              <a:rPr lang="en-US" sz="1600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59694" y="1828800"/>
            <a:ext cx="1227106" cy="1153633"/>
            <a:chOff x="4183811" y="5047597"/>
            <a:chExt cx="1807474" cy="1328469"/>
          </a:xfrm>
        </p:grpSpPr>
        <p:sp>
          <p:nvSpPr>
            <p:cNvPr id="7" name="Rounded Rectangle 6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BUILDING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BLDG_NAME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CITY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183811" y="5558547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315200" y="3409521"/>
            <a:ext cx="1524000" cy="1619680"/>
            <a:chOff x="4183811" y="5047597"/>
            <a:chExt cx="1807474" cy="1328469"/>
          </a:xfrm>
        </p:grpSpPr>
        <p:sp>
          <p:nvSpPr>
            <p:cNvPr id="10" name="Rounded Rectangle 9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FLOOR_NUMBER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CONF_ROOMS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DINING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83811" y="5361314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stCxn id="10" idx="0"/>
            <a:endCxn id="7" idx="2"/>
          </p:cNvCxnSpPr>
          <p:nvPr/>
        </p:nvCxnSpPr>
        <p:spPr>
          <a:xfrm flipH="1" flipV="1">
            <a:off x="8075687" y="2982433"/>
            <a:ext cx="4543" cy="42708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124200" y="5181600"/>
            <a:ext cx="1295400" cy="3048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1753" y="2274277"/>
            <a:ext cx="1699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em.persist</a:t>
            </a:r>
            <a:r>
              <a:rPr lang="en-US" dirty="0">
                <a:solidFill>
                  <a:srgbClr val="FF0000"/>
                </a:solidFill>
              </a:rPr>
              <a:t>() just made the entity </a:t>
            </a:r>
            <a:r>
              <a:rPr lang="en-US" i="1" dirty="0" err="1">
                <a:solidFill>
                  <a:srgbClr val="FF0000"/>
                </a:solidFill>
              </a:rPr>
              <a:t>chrysler</a:t>
            </a:r>
            <a:r>
              <a:rPr lang="en-US" dirty="0">
                <a:solidFill>
                  <a:srgbClr val="FF0000"/>
                </a:solidFill>
              </a:rPr>
              <a:t> known to the persistence context.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changes are synchronized in cache until </a:t>
            </a:r>
            <a:r>
              <a:rPr lang="en-US" dirty="0" err="1">
                <a:solidFill>
                  <a:srgbClr val="FF0000"/>
                </a:solidFill>
              </a:rPr>
              <a:t>tx.commit</a:t>
            </a:r>
            <a:r>
              <a:rPr lang="en-US" dirty="0">
                <a:solidFill>
                  <a:srgbClr val="FF0000"/>
                </a:solidFill>
              </a:rPr>
              <a:t>(), which stores the entities in the database.  </a:t>
            </a:r>
          </a:p>
        </p:txBody>
      </p:sp>
    </p:spTree>
    <p:extLst>
      <p:ext uri="{BB962C8B-B14F-4D97-AF65-F5344CB8AC3E}">
        <p14:creationId xmlns:p14="http://schemas.microsoft.com/office/powerpoint/2010/main" val="776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64F8EF4-9A48-4F72-913D-92F97D45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58" y="1610670"/>
            <a:ext cx="6019629" cy="496443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C7D535-EF89-422A-BC40-406486FF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19071"/>
            <a:ext cx="2131244" cy="4407408"/>
          </a:xfrm>
        </p:spPr>
        <p:txBody>
          <a:bodyPr/>
          <a:lstStyle/>
          <a:p>
            <a:r>
              <a:rPr lang="en-US" dirty="0"/>
              <a:t>Add the </a:t>
            </a:r>
            <a:r>
              <a:rPr lang="en-US" dirty="0" err="1"/>
              <a:t>ojdbc</a:t>
            </a:r>
            <a:r>
              <a:rPr lang="en-US" dirty="0"/>
              <a:t> jar file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Yes, </a:t>
            </a:r>
            <a:r>
              <a:rPr lang="en-US" dirty="0" err="1"/>
              <a:t>ojdbc</a:t>
            </a:r>
            <a:r>
              <a:rPr lang="en-US" dirty="0"/>
              <a:t> needs to be here </a:t>
            </a:r>
            <a:r>
              <a:rPr lang="en-US" b="1" dirty="0">
                <a:solidFill>
                  <a:srgbClr val="C00000"/>
                </a:solidFill>
              </a:rPr>
              <a:t>and</a:t>
            </a:r>
            <a:r>
              <a:rPr lang="en-US" dirty="0"/>
              <a:t> in your Java build path.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AFD89-F003-4DD9-AD26-6E053C5C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Oracle  </a:t>
            </a:r>
            <a:r>
              <a:rPr lang="en-US" sz="2400" dirty="0"/>
              <a:t>(3)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156B1-774A-46EF-8B2D-25D2A2BCA1B5}"/>
              </a:ext>
            </a:extLst>
          </p:cNvPr>
          <p:cNvSpPr/>
          <p:nvPr/>
        </p:nvSpPr>
        <p:spPr>
          <a:xfrm>
            <a:off x="3645431" y="2749100"/>
            <a:ext cx="649299" cy="283168"/>
          </a:xfrm>
          <a:prstGeom prst="rect">
            <a:avLst/>
          </a:prstGeom>
          <a:solidFill>
            <a:schemeClr val="accent3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67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the City be in the database?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Happen?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238835"/>
            <a:ext cx="4572000" cy="35394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("New York");</a:t>
            </a:r>
            <a:endParaRPr lang="en-US" sz="1600" b="1" dirty="0">
              <a:solidFill>
                <a:srgbClr val="7F0055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(pavilion);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em.clear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("Portland");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r>
              <a:rPr lang="en-US" sz="1600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59694" y="1828800"/>
            <a:ext cx="1227106" cy="1153633"/>
            <a:chOff x="4183811" y="5047597"/>
            <a:chExt cx="1807474" cy="1328469"/>
          </a:xfrm>
        </p:grpSpPr>
        <p:sp>
          <p:nvSpPr>
            <p:cNvPr id="7" name="Rounded Rectangle 6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BUILDING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BLDG_NAME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CITY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183811" y="5558547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315200" y="3409521"/>
            <a:ext cx="1524000" cy="1619680"/>
            <a:chOff x="4183811" y="5047597"/>
            <a:chExt cx="1807474" cy="1328469"/>
          </a:xfrm>
        </p:grpSpPr>
        <p:sp>
          <p:nvSpPr>
            <p:cNvPr id="10" name="Rounded Rectangle 9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FLOOR_NUMBER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CONF_ROOMS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DINING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83811" y="5361314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stCxn id="10" idx="0"/>
            <a:endCxn id="7" idx="2"/>
          </p:cNvCxnSpPr>
          <p:nvPr/>
        </p:nvCxnSpPr>
        <p:spPr>
          <a:xfrm flipH="1" flipV="1">
            <a:off x="8075687" y="2982433"/>
            <a:ext cx="4543" cy="42708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895600" y="2238835"/>
            <a:ext cx="1295400" cy="3048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1753" y="1905000"/>
            <a:ext cx="16991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em.clear</a:t>
            </a:r>
            <a:r>
              <a:rPr lang="en-US" dirty="0">
                <a:solidFill>
                  <a:srgbClr val="FF0000"/>
                </a:solidFill>
              </a:rPr>
              <a:t>()  detached all entities, effectively removing them from the persistence context.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While the </a:t>
            </a:r>
            <a:r>
              <a:rPr lang="en-US" i="1" dirty="0" err="1">
                <a:solidFill>
                  <a:srgbClr val="FF0000"/>
                </a:solidFill>
              </a:rPr>
              <a:t>chrysler</a:t>
            </a:r>
            <a:r>
              <a:rPr lang="en-US" dirty="0">
                <a:solidFill>
                  <a:srgbClr val="FF0000"/>
                </a:solidFill>
              </a:rPr>
              <a:t> entity does have an updated city, it will not be committed to database.</a:t>
            </a:r>
          </a:p>
        </p:txBody>
      </p:sp>
    </p:spTree>
    <p:extLst>
      <p:ext uri="{BB962C8B-B14F-4D97-AF65-F5344CB8AC3E}">
        <p14:creationId xmlns:p14="http://schemas.microsoft.com/office/powerpoint/2010/main" val="367346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the City be in the database?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Happen?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238835"/>
            <a:ext cx="4572000" cy="378565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("New York");</a:t>
            </a:r>
            <a:endParaRPr lang="en-US" sz="1600" b="1" dirty="0">
              <a:solidFill>
                <a:srgbClr val="7F0055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(pavilion);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em.clear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("Portland");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em.remove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r>
              <a:rPr lang="en-US" sz="1600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59694" y="1828800"/>
            <a:ext cx="1227106" cy="1153633"/>
            <a:chOff x="4183811" y="5047597"/>
            <a:chExt cx="1807474" cy="1328469"/>
          </a:xfrm>
        </p:grpSpPr>
        <p:sp>
          <p:nvSpPr>
            <p:cNvPr id="7" name="Rounded Rectangle 6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BUILDING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BLDG_NAME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CITY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183811" y="5558547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315200" y="3409521"/>
            <a:ext cx="1524000" cy="1619680"/>
            <a:chOff x="4183811" y="5047597"/>
            <a:chExt cx="1807474" cy="1328469"/>
          </a:xfrm>
        </p:grpSpPr>
        <p:sp>
          <p:nvSpPr>
            <p:cNvPr id="10" name="Rounded Rectangle 9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FLOOR_NUMBER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CONF_ROOMS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DINING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83811" y="5361314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stCxn id="10" idx="0"/>
            <a:endCxn id="7" idx="2"/>
          </p:cNvCxnSpPr>
          <p:nvPr/>
        </p:nvCxnSpPr>
        <p:spPr>
          <a:xfrm flipH="1" flipV="1">
            <a:off x="8075687" y="2982433"/>
            <a:ext cx="4543" cy="42708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895600" y="2238835"/>
            <a:ext cx="1295400" cy="3048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1753" y="4514671"/>
            <a:ext cx="1699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ERROR: Entity must be managed to call remove.</a:t>
            </a:r>
          </a:p>
        </p:txBody>
      </p:sp>
    </p:spTree>
    <p:extLst>
      <p:ext uri="{BB962C8B-B14F-4D97-AF65-F5344CB8AC3E}">
        <p14:creationId xmlns:p14="http://schemas.microsoft.com/office/powerpoint/2010/main" val="128966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the City be in the database?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Happen?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238835"/>
            <a:ext cx="4572000" cy="378565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("New York");</a:t>
            </a:r>
            <a:endParaRPr lang="en-US" sz="1600" b="1" dirty="0">
              <a:solidFill>
                <a:srgbClr val="7F0055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(pavilion);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em.clear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("Portland");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em.merge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r>
              <a:rPr lang="en-US" sz="1600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59694" y="1828800"/>
            <a:ext cx="1227106" cy="1153633"/>
            <a:chOff x="4183811" y="5047597"/>
            <a:chExt cx="1807474" cy="1328469"/>
          </a:xfrm>
        </p:grpSpPr>
        <p:sp>
          <p:nvSpPr>
            <p:cNvPr id="7" name="Rounded Rectangle 6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BUILDING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BLDG_NAME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CITY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183811" y="5558547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315200" y="3409521"/>
            <a:ext cx="1524000" cy="1619680"/>
            <a:chOff x="4183811" y="5047597"/>
            <a:chExt cx="1807474" cy="1328469"/>
          </a:xfrm>
        </p:grpSpPr>
        <p:sp>
          <p:nvSpPr>
            <p:cNvPr id="10" name="Rounded Rectangle 9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FLOOR_NUMBER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CONF_ROOMS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DINING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83811" y="5361314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stCxn id="10" idx="0"/>
            <a:endCxn id="7" idx="2"/>
          </p:cNvCxnSpPr>
          <p:nvPr/>
        </p:nvCxnSpPr>
        <p:spPr>
          <a:xfrm flipH="1" flipV="1">
            <a:off x="8075687" y="2982433"/>
            <a:ext cx="4543" cy="42708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124200" y="4219361"/>
            <a:ext cx="1295400" cy="3048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1752" y="2272505"/>
            <a:ext cx="1699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em.merge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>
                <a:solidFill>
                  <a:srgbClr val="FF0000"/>
                </a:solidFill>
              </a:rPr>
              <a:t>returned </a:t>
            </a:r>
            <a:r>
              <a:rPr lang="en-US" i="1" dirty="0" err="1">
                <a:solidFill>
                  <a:srgbClr val="FF0000"/>
                </a:solidFill>
              </a:rPr>
              <a:t>chrysler</a:t>
            </a:r>
            <a:r>
              <a:rPr lang="en-US" dirty="0">
                <a:solidFill>
                  <a:srgbClr val="FF0000"/>
                </a:solidFill>
              </a:rPr>
              <a:t> to Entity Manager control.</a:t>
            </a:r>
          </a:p>
        </p:txBody>
      </p:sp>
    </p:spTree>
    <p:extLst>
      <p:ext uri="{BB962C8B-B14F-4D97-AF65-F5344CB8AC3E}">
        <p14:creationId xmlns:p14="http://schemas.microsoft.com/office/powerpoint/2010/main" val="187081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the City be in the database?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Happen?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2238835"/>
            <a:ext cx="4572000" cy="329320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("New York");</a:t>
            </a:r>
            <a:endParaRPr lang="en-US" sz="1600" b="1" dirty="0">
              <a:solidFill>
                <a:srgbClr val="7F0055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(pavilion);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chrysler.setCity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("Portland");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r>
              <a:rPr lang="en-US" sz="1600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59694" y="1828800"/>
            <a:ext cx="1227106" cy="1153633"/>
            <a:chOff x="4183811" y="5047597"/>
            <a:chExt cx="1807474" cy="1328469"/>
          </a:xfrm>
        </p:grpSpPr>
        <p:sp>
          <p:nvSpPr>
            <p:cNvPr id="7" name="Rounded Rectangle 6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BUILDING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BLDG_NAME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CITY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183811" y="5558547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315200" y="3409521"/>
            <a:ext cx="1524000" cy="1619680"/>
            <a:chOff x="4183811" y="5047597"/>
            <a:chExt cx="1807474" cy="1328469"/>
          </a:xfrm>
        </p:grpSpPr>
        <p:sp>
          <p:nvSpPr>
            <p:cNvPr id="10" name="Rounded Rectangle 9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FLOOR_NUMBER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CONF_ROOMS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DINING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83811" y="5361314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stCxn id="10" idx="0"/>
            <a:endCxn id="7" idx="2"/>
          </p:cNvCxnSpPr>
          <p:nvPr/>
        </p:nvCxnSpPr>
        <p:spPr>
          <a:xfrm flipH="1" flipV="1">
            <a:off x="8075687" y="2982433"/>
            <a:ext cx="4543" cy="42708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3124200" y="3927647"/>
            <a:ext cx="1295400" cy="3048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1753" y="2291477"/>
            <a:ext cx="1699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entity </a:t>
            </a:r>
            <a:r>
              <a:rPr lang="en-US" i="1" dirty="0" err="1">
                <a:solidFill>
                  <a:srgbClr val="FF0000"/>
                </a:solidFill>
              </a:rPr>
              <a:t>chrysler</a:t>
            </a:r>
            <a:r>
              <a:rPr lang="en-US" dirty="0">
                <a:solidFill>
                  <a:srgbClr val="FF0000"/>
                </a:solidFill>
              </a:rPr>
              <a:t> never left the Entity Manager control, and the city is updated in the second transaction.</a:t>
            </a:r>
          </a:p>
        </p:txBody>
      </p:sp>
    </p:spTree>
    <p:extLst>
      <p:ext uri="{BB962C8B-B14F-4D97-AF65-F5344CB8AC3E}">
        <p14:creationId xmlns:p14="http://schemas.microsoft.com/office/powerpoint/2010/main" val="72904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38400" y="3768161"/>
            <a:ext cx="3619747" cy="2708839"/>
          </a:xfrm>
        </p:spPr>
        <p:txBody>
          <a:bodyPr/>
          <a:lstStyle/>
          <a:p>
            <a:r>
              <a:rPr lang="en-US" dirty="0"/>
              <a:t>This code persists employees, departments and roles to the database.</a:t>
            </a:r>
          </a:p>
          <a:p>
            <a:r>
              <a:rPr lang="en-US" dirty="0"/>
              <a:t>However, you could cascade from EMP and save  some extra persist() commands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Events  </a:t>
            </a:r>
            <a:r>
              <a:rPr lang="en-US" sz="2400" dirty="0"/>
              <a:t>(1)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96000" y="2673727"/>
            <a:ext cx="2895600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(IT);</a:t>
            </a: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(HR);</a:t>
            </a: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(sales);</a:t>
            </a:r>
          </a:p>
          <a:p>
            <a:r>
              <a:rPr lang="en-US" sz="1600" dirty="0">
                <a:latin typeface="Courier New"/>
              </a:rPr>
              <a:t> </a:t>
            </a: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</a:t>
            </a:r>
            <a:r>
              <a:rPr lang="en-US" sz="1600" dirty="0" err="1">
                <a:latin typeface="Courier New"/>
              </a:rPr>
              <a:t>lucy</a:t>
            </a:r>
            <a:r>
              <a:rPr lang="en-US" sz="1600" dirty="0">
                <a:latin typeface="Courier New"/>
              </a:rPr>
              <a:t>);</a:t>
            </a: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</a:t>
            </a:r>
            <a:r>
              <a:rPr lang="en-US" sz="1600" dirty="0" err="1">
                <a:latin typeface="Courier New"/>
              </a:rPr>
              <a:t>ricky</a:t>
            </a:r>
            <a:r>
              <a:rPr lang="en-US" sz="1600" dirty="0">
                <a:latin typeface="Courier New"/>
              </a:rPr>
              <a:t>);</a:t>
            </a: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</a:t>
            </a:r>
            <a:r>
              <a:rPr lang="en-US" sz="1600" dirty="0" err="1">
                <a:latin typeface="Courier New"/>
              </a:rPr>
              <a:t>fred</a:t>
            </a:r>
            <a:r>
              <a:rPr lang="en-US" sz="1600" dirty="0">
                <a:latin typeface="Courier New"/>
              </a:rPr>
              <a:t>);</a:t>
            </a: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</a:t>
            </a:r>
            <a:r>
              <a:rPr lang="en-US" sz="1600" dirty="0" err="1">
                <a:latin typeface="Courier New"/>
              </a:rPr>
              <a:t>ethel</a:t>
            </a:r>
            <a:r>
              <a:rPr lang="en-US" sz="1600" dirty="0">
                <a:latin typeface="Courier New"/>
              </a:rPr>
              <a:t>);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(analyst);</a:t>
            </a: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(admin);</a:t>
            </a: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em.persist</a:t>
            </a:r>
            <a:r>
              <a:rPr lang="en-US" sz="1600" dirty="0">
                <a:latin typeface="Courier New"/>
              </a:rPr>
              <a:t>(manager);</a:t>
            </a:r>
          </a:p>
          <a:p>
            <a:r>
              <a:rPr lang="en-US" sz="1600" dirty="0">
                <a:latin typeface="Courier New"/>
              </a:rPr>
              <a:t>  </a:t>
            </a:r>
            <a:r>
              <a:rPr lang="en-US" sz="1600" dirty="0" err="1">
                <a:latin typeface="Courier New"/>
              </a:rPr>
              <a:t>tx.commit</a:t>
            </a:r>
            <a:r>
              <a:rPr lang="en-US" sz="1600" dirty="0">
                <a:latin typeface="Courier New"/>
              </a:rPr>
              <a:t>();</a:t>
            </a:r>
          </a:p>
          <a:p>
            <a:pPr>
              <a:tabLst>
                <a:tab pos="2333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4265223" y="400999"/>
            <a:ext cx="0" cy="3612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37442" y="2119869"/>
            <a:ext cx="0" cy="3612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37084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277838"/>
            <a:ext cx="15748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43021"/>
            <a:ext cx="19050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9"/>
          <a:stretch/>
        </p:blipFill>
        <p:spPr bwMode="auto">
          <a:xfrm>
            <a:off x="4749800" y="1752600"/>
            <a:ext cx="1778000" cy="85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2960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Events </a:t>
            </a:r>
            <a:r>
              <a:rPr lang="en-US" sz="2400" dirty="0"/>
              <a:t>(2)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4265223" y="400999"/>
            <a:ext cx="0" cy="3612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37442" y="2119869"/>
            <a:ext cx="0" cy="3612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37084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277838"/>
            <a:ext cx="15748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43021"/>
            <a:ext cx="19050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9"/>
          <a:stretch/>
        </p:blipFill>
        <p:spPr bwMode="auto">
          <a:xfrm>
            <a:off x="4749800" y="1752600"/>
            <a:ext cx="1778000" cy="85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000" y="2743200"/>
            <a:ext cx="5056577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Emp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 {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@Id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GeneratedValue</a:t>
            </a:r>
            <a:endParaRPr lang="en-US" sz="16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emp_ID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emp_Name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@Temporal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TemporalType.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DATE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hire_Date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ManyToOne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(cascade=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CascadeType.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ALL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JoinColumn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(name=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dept_id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Dept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dept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ManyToOne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(cascade=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CascadeType.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ALL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JoinTable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joinColumns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 </a:t>
            </a:r>
            <a:br>
              <a:rPr lang="en-US" sz="1600" dirty="0">
                <a:solidFill>
                  <a:srgbClr val="000000"/>
                </a:solidFill>
                <a:latin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JoinColumn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emp_id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inverseJoinColumns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JoinColumn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role_id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))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Role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role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</p:txBody>
      </p:sp>
      <p:sp>
        <p:nvSpPr>
          <p:cNvPr id="14" name="Freeform 13"/>
          <p:cNvSpPr/>
          <p:nvPr/>
        </p:nvSpPr>
        <p:spPr>
          <a:xfrm>
            <a:off x="6506534" y="4454336"/>
            <a:ext cx="1951665" cy="3048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527800" y="5217989"/>
            <a:ext cx="1951665" cy="3048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14" idx="24"/>
          </p:cNvCxnSpPr>
          <p:nvPr/>
        </p:nvCxnSpPr>
        <p:spPr>
          <a:xfrm flipH="1">
            <a:off x="6629400" y="4612325"/>
            <a:ext cx="1828799" cy="493075"/>
          </a:xfrm>
          <a:prstGeom prst="curvedConnector3">
            <a:avLst>
              <a:gd name="adj1" fmla="val -125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8484781" y="5380074"/>
            <a:ext cx="446568" cy="1290729"/>
          </a:xfrm>
          <a:custGeom>
            <a:avLst/>
            <a:gdLst>
              <a:gd name="connsiteX0" fmla="*/ 0 w 446568"/>
              <a:gd name="connsiteY0" fmla="*/ 0 h 1290729"/>
              <a:gd name="connsiteX1" fmla="*/ 95693 w 446568"/>
              <a:gd name="connsiteY1" fmla="*/ 10633 h 1290729"/>
              <a:gd name="connsiteX2" fmla="*/ 159489 w 446568"/>
              <a:gd name="connsiteY2" fmla="*/ 31898 h 1290729"/>
              <a:gd name="connsiteX3" fmla="*/ 212652 w 446568"/>
              <a:gd name="connsiteY3" fmla="*/ 74428 h 1290729"/>
              <a:gd name="connsiteX4" fmla="*/ 265814 w 446568"/>
              <a:gd name="connsiteY4" fmla="*/ 116959 h 1290729"/>
              <a:gd name="connsiteX5" fmla="*/ 308345 w 446568"/>
              <a:gd name="connsiteY5" fmla="*/ 170121 h 1290729"/>
              <a:gd name="connsiteX6" fmla="*/ 340242 w 446568"/>
              <a:gd name="connsiteY6" fmla="*/ 265814 h 1290729"/>
              <a:gd name="connsiteX7" fmla="*/ 350875 w 446568"/>
              <a:gd name="connsiteY7" fmla="*/ 297712 h 1290729"/>
              <a:gd name="connsiteX8" fmla="*/ 372140 w 446568"/>
              <a:gd name="connsiteY8" fmla="*/ 382773 h 1290729"/>
              <a:gd name="connsiteX9" fmla="*/ 382772 w 446568"/>
              <a:gd name="connsiteY9" fmla="*/ 414670 h 1290729"/>
              <a:gd name="connsiteX10" fmla="*/ 404038 w 446568"/>
              <a:gd name="connsiteY10" fmla="*/ 552893 h 1290729"/>
              <a:gd name="connsiteX11" fmla="*/ 414670 w 446568"/>
              <a:gd name="connsiteY11" fmla="*/ 584791 h 1290729"/>
              <a:gd name="connsiteX12" fmla="*/ 425303 w 446568"/>
              <a:gd name="connsiteY12" fmla="*/ 627321 h 1290729"/>
              <a:gd name="connsiteX13" fmla="*/ 446568 w 446568"/>
              <a:gd name="connsiteY13" fmla="*/ 744279 h 1290729"/>
              <a:gd name="connsiteX14" fmla="*/ 435935 w 446568"/>
              <a:gd name="connsiteY14" fmla="*/ 967563 h 1290729"/>
              <a:gd name="connsiteX15" fmla="*/ 404038 w 446568"/>
              <a:gd name="connsiteY15" fmla="*/ 1063256 h 1290729"/>
              <a:gd name="connsiteX16" fmla="*/ 382772 w 446568"/>
              <a:gd name="connsiteY16" fmla="*/ 1169582 h 1290729"/>
              <a:gd name="connsiteX17" fmla="*/ 372140 w 446568"/>
              <a:gd name="connsiteY17" fmla="*/ 1201479 h 1290729"/>
              <a:gd name="connsiteX18" fmla="*/ 318977 w 446568"/>
              <a:gd name="connsiteY18" fmla="*/ 1254642 h 1290729"/>
              <a:gd name="connsiteX19" fmla="*/ 255182 w 446568"/>
              <a:gd name="connsiteY19" fmla="*/ 1275907 h 1290729"/>
              <a:gd name="connsiteX20" fmla="*/ 85061 w 446568"/>
              <a:gd name="connsiteY20" fmla="*/ 1286540 h 129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6568" h="1290729">
                <a:moveTo>
                  <a:pt x="0" y="0"/>
                </a:moveTo>
                <a:cubicBezTo>
                  <a:pt x="31898" y="3544"/>
                  <a:pt x="64222" y="4339"/>
                  <a:pt x="95693" y="10633"/>
                </a:cubicBezTo>
                <a:cubicBezTo>
                  <a:pt x="117673" y="15029"/>
                  <a:pt x="159489" y="31898"/>
                  <a:pt x="159489" y="31898"/>
                </a:cubicBezTo>
                <a:cubicBezTo>
                  <a:pt x="257663" y="97348"/>
                  <a:pt x="136900" y="13827"/>
                  <a:pt x="212652" y="74428"/>
                </a:cubicBezTo>
                <a:cubicBezTo>
                  <a:pt x="243356" y="98991"/>
                  <a:pt x="242993" y="88432"/>
                  <a:pt x="265814" y="116959"/>
                </a:cubicBezTo>
                <a:cubicBezTo>
                  <a:pt x="319455" y="184011"/>
                  <a:pt x="257006" y="118785"/>
                  <a:pt x="308345" y="170121"/>
                </a:cubicBezTo>
                <a:lnTo>
                  <a:pt x="340242" y="265814"/>
                </a:lnTo>
                <a:cubicBezTo>
                  <a:pt x="343786" y="276447"/>
                  <a:pt x="348157" y="286839"/>
                  <a:pt x="350875" y="297712"/>
                </a:cubicBezTo>
                <a:cubicBezTo>
                  <a:pt x="357963" y="326066"/>
                  <a:pt x="362898" y="355046"/>
                  <a:pt x="372140" y="382773"/>
                </a:cubicBezTo>
                <a:cubicBezTo>
                  <a:pt x="375684" y="393405"/>
                  <a:pt x="380054" y="403797"/>
                  <a:pt x="382772" y="414670"/>
                </a:cubicBezTo>
                <a:cubicBezTo>
                  <a:pt x="401755" y="490604"/>
                  <a:pt x="386821" y="458199"/>
                  <a:pt x="404038" y="552893"/>
                </a:cubicBezTo>
                <a:cubicBezTo>
                  <a:pt x="406043" y="563920"/>
                  <a:pt x="411591" y="574014"/>
                  <a:pt x="414670" y="584791"/>
                </a:cubicBezTo>
                <a:cubicBezTo>
                  <a:pt x="418684" y="598842"/>
                  <a:pt x="422133" y="613056"/>
                  <a:pt x="425303" y="627321"/>
                </a:cubicBezTo>
                <a:cubicBezTo>
                  <a:pt x="435206" y="671884"/>
                  <a:pt x="438877" y="698135"/>
                  <a:pt x="446568" y="744279"/>
                </a:cubicBezTo>
                <a:cubicBezTo>
                  <a:pt x="443024" y="818707"/>
                  <a:pt x="444164" y="893506"/>
                  <a:pt x="435935" y="967563"/>
                </a:cubicBezTo>
                <a:cubicBezTo>
                  <a:pt x="425304" y="1063239"/>
                  <a:pt x="414669" y="999470"/>
                  <a:pt x="404038" y="1063256"/>
                </a:cubicBezTo>
                <a:cubicBezTo>
                  <a:pt x="395682" y="1113393"/>
                  <a:pt x="395462" y="1125166"/>
                  <a:pt x="382772" y="1169582"/>
                </a:cubicBezTo>
                <a:cubicBezTo>
                  <a:pt x="379693" y="1180358"/>
                  <a:pt x="378864" y="1192513"/>
                  <a:pt x="372140" y="1201479"/>
                </a:cubicBezTo>
                <a:cubicBezTo>
                  <a:pt x="357103" y="1221528"/>
                  <a:pt x="342752" y="1246717"/>
                  <a:pt x="318977" y="1254642"/>
                </a:cubicBezTo>
                <a:lnTo>
                  <a:pt x="255182" y="1275907"/>
                </a:lnTo>
                <a:cubicBezTo>
                  <a:pt x="179573" y="1301110"/>
                  <a:pt x="234498" y="1286540"/>
                  <a:pt x="85061" y="128654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/>
          <p:cNvCxnSpPr>
            <a:stCxn id="21" idx="20"/>
          </p:cNvCxnSpPr>
          <p:nvPr/>
        </p:nvCxnSpPr>
        <p:spPr>
          <a:xfrm flipH="1" flipV="1">
            <a:off x="6629400" y="6629400"/>
            <a:ext cx="1940442" cy="37214"/>
          </a:xfrm>
          <a:prstGeom prst="curvedConnector5">
            <a:avLst>
              <a:gd name="adj1" fmla="val 28219"/>
              <a:gd name="adj2" fmla="val -14288"/>
              <a:gd name="adj3" fmla="val 7082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/>
          <p:cNvSpPr txBox="1">
            <a:spLocks/>
          </p:cNvSpPr>
          <p:nvPr/>
        </p:nvSpPr>
        <p:spPr>
          <a:xfrm>
            <a:off x="2209801" y="3768161"/>
            <a:ext cx="1727200" cy="2708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Now,  you</a:t>
            </a:r>
            <a:br>
              <a:rPr lang="en-US" dirty="0"/>
            </a:br>
            <a:r>
              <a:rPr lang="en-US" dirty="0"/>
              <a:t>don't need</a:t>
            </a:r>
            <a:br>
              <a:rPr lang="en-US" dirty="0"/>
            </a:br>
            <a:r>
              <a:rPr lang="en-US" dirty="0"/>
              <a:t>to persist</a:t>
            </a:r>
            <a:br>
              <a:rPr lang="en-US" dirty="0"/>
            </a:br>
            <a:r>
              <a:rPr lang="en-US" dirty="0" err="1"/>
              <a:t>Depts</a:t>
            </a:r>
            <a:r>
              <a:rPr lang="en-US" dirty="0"/>
              <a:t> or</a:t>
            </a:r>
            <a:br>
              <a:rPr lang="en-US" dirty="0"/>
            </a:br>
            <a:r>
              <a:rPr lang="en-US" dirty="0"/>
              <a:t>Roles.</a:t>
            </a:r>
          </a:p>
        </p:txBody>
      </p:sp>
    </p:spTree>
    <p:extLst>
      <p:ext uri="{BB962C8B-B14F-4D97-AF65-F5344CB8AC3E}">
        <p14:creationId xmlns:p14="http://schemas.microsoft.com/office/powerpoint/2010/main" val="42557016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or more of these can be added to any cardinality annotations except @</a:t>
            </a:r>
            <a:r>
              <a:rPr lang="en-US" dirty="0" err="1"/>
              <a:t>ManyToMany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CascadeType.PERSIST</a:t>
            </a:r>
            <a:endParaRPr lang="en-US" dirty="0"/>
          </a:p>
          <a:p>
            <a:pPr lvl="1"/>
            <a:r>
              <a:rPr lang="en-US" dirty="0" err="1"/>
              <a:t>CascadeType.REMOVE</a:t>
            </a:r>
            <a:endParaRPr lang="en-US" dirty="0"/>
          </a:p>
          <a:p>
            <a:pPr lvl="1"/>
            <a:r>
              <a:rPr lang="en-US" dirty="0" err="1"/>
              <a:t>CascadeType.MERGE</a:t>
            </a:r>
            <a:endParaRPr lang="en-US" dirty="0"/>
          </a:p>
          <a:p>
            <a:pPr lvl="1"/>
            <a:r>
              <a:rPr lang="en-US" dirty="0" err="1"/>
              <a:t>CascadeType.REFRESH</a:t>
            </a:r>
            <a:endParaRPr lang="en-US" dirty="0"/>
          </a:p>
          <a:p>
            <a:pPr lvl="1"/>
            <a:r>
              <a:rPr lang="en-US" dirty="0" err="1"/>
              <a:t>CascadeType.DETACH</a:t>
            </a:r>
            <a:endParaRPr lang="en-US" dirty="0"/>
          </a:p>
          <a:p>
            <a:pPr lvl="1"/>
            <a:r>
              <a:rPr lang="en-US" dirty="0" err="1"/>
              <a:t>CascadeType.ALL</a:t>
            </a: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Types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813" y="2514600"/>
            <a:ext cx="5041087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12528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201574" y="5613737"/>
            <a:ext cx="632504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fr-FR" sz="12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fr-FR" sz="1200" dirty="0" err="1">
                <a:solidFill>
                  <a:srgbClr val="A31515"/>
                </a:solidFill>
                <a:latin typeface="Consolas"/>
              </a:rPr>
              <a:t>persistence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-unit</a:t>
            </a:r>
            <a:r>
              <a:rPr lang="fr-FR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fr-FR" sz="1200" dirty="0" err="1">
                <a:solidFill>
                  <a:srgbClr val="FF0000"/>
                </a:solidFill>
                <a:latin typeface="Consolas"/>
              </a:rPr>
              <a:t>name</a:t>
            </a:r>
            <a:r>
              <a:rPr lang="fr-FR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fr-FR" sz="1200" dirty="0">
                <a:solidFill>
                  <a:srgbClr val="0000FF"/>
                </a:solidFill>
                <a:latin typeface="Consolas"/>
              </a:rPr>
              <a:t>chapter04PU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fr-FR" sz="12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      </a:t>
            </a:r>
            <a:br>
              <a:rPr lang="en-US" sz="1200" dirty="0">
                <a:solidFill>
                  <a:srgbClr val="0000FF"/>
                </a:solidFill>
                <a:latin typeface="Consolas"/>
              </a:rPr>
            </a:br>
            <a:r>
              <a:rPr lang="en-US" sz="1200" dirty="0">
                <a:solidFill>
                  <a:srgbClr val="0000FF"/>
                </a:solidFill>
                <a:latin typeface="Consolas"/>
              </a:rPr>
              <a:t>  &lt;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properties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&gt;</a:t>
            </a:r>
            <a:br>
              <a:rPr lang="en-US" sz="1200" dirty="0">
                <a:solidFill>
                  <a:srgbClr val="0000FF"/>
                </a:solidFill>
                <a:latin typeface="Consolas"/>
              </a:rPr>
            </a:br>
            <a:r>
              <a:rPr lang="en-US" sz="1200" dirty="0">
                <a:solidFill>
                  <a:prstClr val="black"/>
                </a:solidFill>
                <a:latin typeface="Consolas"/>
              </a:rPr>
              <a:t>       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&lt;property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javax.persistence.sharedCache.mode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ALL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/&gt;</a:t>
            </a:r>
          </a:p>
          <a:p>
            <a:pPr lvl="0"/>
            <a:r>
              <a:rPr lang="en-US" sz="1200" dirty="0">
                <a:solidFill>
                  <a:prstClr val="black"/>
                </a:solidFill>
                <a:latin typeface="Consolas"/>
              </a:rPr>
              <a:t>       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&lt;property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eclipselink.cache.size.default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2000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/&gt;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properties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0"/>
            <a:r>
              <a:rPr lang="en-US" sz="12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persistence-unit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575" y="1719071"/>
            <a:ext cx="3989426" cy="4407408"/>
          </a:xfrm>
        </p:spPr>
        <p:txBody>
          <a:bodyPr/>
          <a:lstStyle/>
          <a:p>
            <a:r>
              <a:rPr lang="en-US" dirty="0"/>
              <a:t>The first level cache is designed to cache short-lived entities and bundle transactions.</a:t>
            </a:r>
          </a:p>
          <a:p>
            <a:r>
              <a:rPr lang="en-US" dirty="0"/>
              <a:t>A second level cache exists to keep important data in memory to avoid constant transactions to the database.</a:t>
            </a:r>
          </a:p>
          <a:p>
            <a:r>
              <a:rPr lang="en-US" dirty="0"/>
              <a:t>The interface Cache can be used to check if object is in cache, or to remove object from cache.   Not explicitly needed.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 </a:t>
            </a:r>
            <a:r>
              <a:rPr lang="en-US" sz="2400" dirty="0"/>
              <a:t>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3400" y="1676400"/>
            <a:ext cx="44196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9"/>
          <a:stretch/>
        </p:blipFill>
        <p:spPr bwMode="auto">
          <a:xfrm flipH="1">
            <a:off x="4686288" y="1717468"/>
            <a:ext cx="519572" cy="60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05400" y="1732002"/>
            <a:ext cx="91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Amber</a:t>
            </a:r>
            <a:br>
              <a:rPr lang="en-US" sz="1600" i="1" dirty="0"/>
            </a:b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43400" y="3665041"/>
            <a:ext cx="4419600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2600" y="2750641"/>
            <a:ext cx="1916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Persistence Context</a:t>
            </a:r>
          </a:p>
          <a:p>
            <a:pPr algn="ctr"/>
            <a:r>
              <a:rPr lang="en-US" sz="1600" dirty="0"/>
              <a:t>(first-level cache)</a:t>
            </a:r>
          </a:p>
        </p:txBody>
      </p:sp>
      <p:sp>
        <p:nvSpPr>
          <p:cNvPr id="11" name="Can 10"/>
          <p:cNvSpPr/>
          <p:nvPr/>
        </p:nvSpPr>
        <p:spPr>
          <a:xfrm>
            <a:off x="5562600" y="4844598"/>
            <a:ext cx="1981200" cy="6080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</a:t>
            </a:r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24277" y="2470666"/>
            <a:ext cx="962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Entity 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Manager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0" y="5452646"/>
            <a:ext cx="10278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Database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343400" y="2445841"/>
            <a:ext cx="4419600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43400" y="2444352"/>
            <a:ext cx="4419600" cy="1219200"/>
          </a:xfrm>
          <a:prstGeom prst="rect">
            <a:avLst/>
          </a:prstGeom>
          <a:solidFill>
            <a:srgbClr val="FDA023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43400" y="3657600"/>
            <a:ext cx="4419600" cy="971380"/>
          </a:xfrm>
          <a:prstGeom prst="rect">
            <a:avLst/>
          </a:prstGeom>
          <a:solidFill>
            <a:schemeClr val="accent4">
              <a:alpha val="18039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 Second Level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       Cache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905500" y="3918541"/>
            <a:ext cx="1333500" cy="47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  </a:t>
            </a:r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236530" y="4261348"/>
            <a:ext cx="164270" cy="73526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553200" y="4261349"/>
            <a:ext cx="99799" cy="73526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877050" y="4261349"/>
            <a:ext cx="99799" cy="73526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7667899" y="2981918"/>
            <a:ext cx="880828" cy="47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 </a:t>
            </a:r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648922" y="2438400"/>
            <a:ext cx="962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Entity 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Manager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43254" y="3014184"/>
            <a:ext cx="880828" cy="47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 </a:t>
            </a:r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33952" y="3360242"/>
            <a:ext cx="1085848" cy="716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57800" y="3360242"/>
            <a:ext cx="1263235" cy="67835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96076" y="3360242"/>
            <a:ext cx="1152524" cy="79347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019924" y="3360242"/>
            <a:ext cx="1263235" cy="75537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983" y="1754148"/>
            <a:ext cx="629426" cy="62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6976849" y="1754148"/>
            <a:ext cx="91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Bill</a:t>
            </a:r>
            <a:br>
              <a:rPr lang="en-US" sz="1600" i="1" dirty="0"/>
            </a:b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3848100" y="4495800"/>
            <a:ext cx="952500" cy="13318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444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01574" y="5613737"/>
            <a:ext cx="632504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fr-FR" sz="12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fr-FR" sz="1200" dirty="0" err="1">
                <a:solidFill>
                  <a:srgbClr val="A31515"/>
                </a:solidFill>
                <a:latin typeface="Consolas"/>
              </a:rPr>
              <a:t>persistence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-unit</a:t>
            </a:r>
            <a:r>
              <a:rPr lang="fr-FR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fr-FR" sz="1200" dirty="0" err="1">
                <a:solidFill>
                  <a:srgbClr val="FF0000"/>
                </a:solidFill>
                <a:latin typeface="Consolas"/>
              </a:rPr>
              <a:t>name</a:t>
            </a:r>
            <a:r>
              <a:rPr lang="fr-FR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fr-FR" sz="1200" dirty="0">
                <a:solidFill>
                  <a:srgbClr val="0000FF"/>
                </a:solidFill>
                <a:latin typeface="Consolas"/>
              </a:rPr>
              <a:t>chapter04PU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fr-FR" sz="12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      </a:t>
            </a:r>
            <a:br>
              <a:rPr lang="en-US" sz="1200" dirty="0">
                <a:solidFill>
                  <a:srgbClr val="0000FF"/>
                </a:solidFill>
                <a:latin typeface="Consolas"/>
              </a:rPr>
            </a:br>
            <a:r>
              <a:rPr lang="en-US" sz="1200" dirty="0">
                <a:solidFill>
                  <a:srgbClr val="0000FF"/>
                </a:solidFill>
                <a:latin typeface="Consolas"/>
              </a:rPr>
              <a:t>  &lt;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properties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&gt;</a:t>
            </a:r>
            <a:br>
              <a:rPr lang="en-US" sz="1200" dirty="0">
                <a:solidFill>
                  <a:srgbClr val="0000FF"/>
                </a:solidFill>
                <a:latin typeface="Consolas"/>
              </a:rPr>
            </a:br>
            <a:r>
              <a:rPr lang="en-US" sz="1200" dirty="0">
                <a:solidFill>
                  <a:prstClr val="black"/>
                </a:solidFill>
                <a:latin typeface="Consolas"/>
              </a:rPr>
              <a:t>       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&lt;property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javax.persistence.sharedCache.mode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ALL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/&gt;</a:t>
            </a:r>
          </a:p>
          <a:p>
            <a:pPr lvl="0"/>
            <a:r>
              <a:rPr lang="en-US" sz="1200" dirty="0">
                <a:solidFill>
                  <a:prstClr val="black"/>
                </a:solidFill>
                <a:latin typeface="Consolas"/>
              </a:rPr>
              <a:t>       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&lt;property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0000FF"/>
                </a:solidFill>
                <a:latin typeface="Consolas"/>
              </a:rPr>
              <a:t>eclipselink.cache.size.default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2000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"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/&gt;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properties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0"/>
            <a:r>
              <a:rPr lang="en-US" sz="12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persistence-unit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&gt;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840992"/>
            <a:ext cx="4141825" cy="4407408"/>
          </a:xfrm>
        </p:spPr>
        <p:txBody>
          <a:bodyPr>
            <a:normAutofit/>
          </a:bodyPr>
          <a:lstStyle/>
          <a:p>
            <a:r>
              <a:rPr lang="en-US" sz="1800" dirty="0" err="1"/>
              <a:t>javax.persistence.sharedCache.mode</a:t>
            </a:r>
            <a:endParaRPr lang="en-US" sz="1800" dirty="0"/>
          </a:p>
          <a:p>
            <a:pPr lvl="1"/>
            <a:r>
              <a:rPr lang="en-US" sz="1600" dirty="0"/>
              <a:t>ALL:  All entities are cached.</a:t>
            </a:r>
          </a:p>
          <a:p>
            <a:pPr lvl="1"/>
            <a:r>
              <a:rPr lang="en-US" sz="1600" dirty="0"/>
              <a:t>ENABLE_SELECTIVE:  Caching enabled only for entities annotated with @Cacheable(true)</a:t>
            </a:r>
          </a:p>
          <a:p>
            <a:r>
              <a:rPr lang="en-US" sz="1800" dirty="0" err="1"/>
              <a:t>eclipselink.cache.size.default</a:t>
            </a:r>
            <a:endParaRPr lang="en-US" sz="1800" dirty="0"/>
          </a:p>
          <a:p>
            <a:pPr lvl="1"/>
            <a:r>
              <a:rPr lang="en-US" sz="1600" dirty="0"/>
              <a:t>Sets the default number of </a:t>
            </a:r>
            <a:br>
              <a:rPr lang="en-US" sz="1600" dirty="0"/>
            </a:br>
            <a:r>
              <a:rPr lang="en-US" sz="1600" dirty="0"/>
              <a:t>Entities to be cached</a:t>
            </a:r>
          </a:p>
          <a:p>
            <a:r>
              <a:rPr lang="en-US" sz="1800" dirty="0" err="1"/>
              <a:t>eclipselink.cache.size.Emp</a:t>
            </a:r>
            <a:endParaRPr lang="en-US" sz="1800" dirty="0"/>
          </a:p>
          <a:p>
            <a:pPr lvl="1"/>
            <a:r>
              <a:rPr lang="en-US" sz="1600" dirty="0"/>
              <a:t>Would set number of </a:t>
            </a:r>
            <a:r>
              <a:rPr lang="en-US" sz="1600" dirty="0" err="1"/>
              <a:t>Emps</a:t>
            </a:r>
            <a:r>
              <a:rPr lang="en-US" sz="1600" dirty="0"/>
              <a:t> to cache</a:t>
            </a:r>
          </a:p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 </a:t>
            </a:r>
            <a:r>
              <a:rPr lang="en-US" sz="2400" dirty="0"/>
              <a:t>(2)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3400" y="1676400"/>
            <a:ext cx="4419600" cy="411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9"/>
          <a:stretch/>
        </p:blipFill>
        <p:spPr bwMode="auto">
          <a:xfrm flipH="1">
            <a:off x="4686288" y="1717468"/>
            <a:ext cx="519572" cy="60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05400" y="1732002"/>
            <a:ext cx="91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Amber</a:t>
            </a:r>
            <a:br>
              <a:rPr lang="en-US" sz="1600" i="1" dirty="0"/>
            </a:b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43400" y="3665041"/>
            <a:ext cx="4419600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2600" y="2750641"/>
            <a:ext cx="1916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Persistence Context</a:t>
            </a:r>
          </a:p>
          <a:p>
            <a:pPr algn="ctr"/>
            <a:r>
              <a:rPr lang="en-US" sz="1600" dirty="0"/>
              <a:t>(first-level cache)</a:t>
            </a:r>
          </a:p>
        </p:txBody>
      </p:sp>
      <p:sp>
        <p:nvSpPr>
          <p:cNvPr id="11" name="Can 10"/>
          <p:cNvSpPr/>
          <p:nvPr/>
        </p:nvSpPr>
        <p:spPr>
          <a:xfrm>
            <a:off x="5562600" y="4844598"/>
            <a:ext cx="1981200" cy="6080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</a:t>
            </a:r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24277" y="2470666"/>
            <a:ext cx="962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Entity 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Manager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0" y="5452646"/>
            <a:ext cx="10278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Database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343400" y="2445841"/>
            <a:ext cx="4419600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43400" y="2444352"/>
            <a:ext cx="4419600" cy="1219200"/>
          </a:xfrm>
          <a:prstGeom prst="rect">
            <a:avLst/>
          </a:prstGeom>
          <a:solidFill>
            <a:srgbClr val="FDA023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43400" y="3657600"/>
            <a:ext cx="4419600" cy="971380"/>
          </a:xfrm>
          <a:prstGeom prst="rect">
            <a:avLst/>
          </a:prstGeom>
          <a:solidFill>
            <a:schemeClr val="accent4">
              <a:alpha val="18039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 Second Level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       Cache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905500" y="3918541"/>
            <a:ext cx="1333500" cy="47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  </a:t>
            </a:r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236530" y="4261348"/>
            <a:ext cx="164270" cy="73526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553200" y="4261349"/>
            <a:ext cx="99799" cy="73526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877050" y="4261349"/>
            <a:ext cx="99799" cy="73526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7667899" y="2981918"/>
            <a:ext cx="880828" cy="47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 </a:t>
            </a:r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648922" y="2438400"/>
            <a:ext cx="962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Entity 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Manager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43254" y="3014184"/>
            <a:ext cx="880828" cy="47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 </a:t>
            </a:r>
            <a:endParaRPr lang="en-US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33952" y="3360242"/>
            <a:ext cx="1085848" cy="716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57800" y="3360242"/>
            <a:ext cx="1263235" cy="67835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696076" y="3360242"/>
            <a:ext cx="1152524" cy="79347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019924" y="3360242"/>
            <a:ext cx="1263235" cy="75537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983" y="1754148"/>
            <a:ext cx="629426" cy="62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6976849" y="1754148"/>
            <a:ext cx="91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Bill</a:t>
            </a:r>
            <a:br>
              <a:rPr lang="en-US" sz="1600" i="1" dirty="0"/>
            </a:b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500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719071"/>
            <a:ext cx="8407893" cy="4407408"/>
          </a:xfrm>
        </p:spPr>
        <p:txBody>
          <a:bodyPr/>
          <a:lstStyle/>
          <a:p>
            <a:r>
              <a:rPr lang="en-US" dirty="0"/>
              <a:t>SELECT statements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  t1.field1, t1.field2, t2.field3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FROM     table1 t1, table2 t2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   t1.foreign_key = t2.key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AND t1.field4 = &lt;</a:t>
            </a:r>
            <a:r>
              <a:rPr 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value&gt;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ORDER BY t1.field1 ASC, t2.field DESC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 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d.dept_name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, count(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emp_id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)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FROM    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dept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d,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emp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e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  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d.dept_id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e.dept_id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GROUP BY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d.dept_name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 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p.product_type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, sum(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p.price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p.quantity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)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FROM     product p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GROUP BY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p.product_type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HAVING   sum(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p.price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p.quantity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) &gt; 1000;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SQL  </a:t>
            </a:r>
            <a:r>
              <a:rPr lang="en-US" sz="2400" dirty="0"/>
              <a:t>(1)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8476" y="2133600"/>
            <a:ext cx="323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>
                <a:solidFill>
                  <a:srgbClr val="FF0000"/>
                </a:solidFill>
              </a:rPr>
              <a:t>Field list, identified by 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2401" y="2427767"/>
            <a:ext cx="31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>
                <a:solidFill>
                  <a:srgbClr val="FF0000"/>
                </a:solidFill>
              </a:rPr>
              <a:t>Table list with table aliases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16375" y="2806998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>
                <a:solidFill>
                  <a:srgbClr val="FF0000"/>
                </a:solidFill>
              </a:rPr>
              <a:t>Where clause with conditions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1800" y="3218128"/>
            <a:ext cx="233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>
                <a:solidFill>
                  <a:srgbClr val="FF0000"/>
                </a:solidFill>
              </a:rPr>
              <a:t>Sorting the results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876800" y="2806998"/>
            <a:ext cx="152400" cy="411130"/>
          </a:xfrm>
          <a:prstGeom prst="rightBrace">
            <a:avLst>
              <a:gd name="adj1" fmla="val 3800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5202596" y="3733800"/>
            <a:ext cx="228600" cy="914400"/>
          </a:xfrm>
          <a:prstGeom prst="rightBrace">
            <a:avLst>
              <a:gd name="adj1" fmla="val 3800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07396" y="4050268"/>
            <a:ext cx="218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>
                <a:solidFill>
                  <a:srgbClr val="FF0000"/>
                </a:solidFill>
              </a:rPr>
              <a:t>An example of a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 grouping query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3499" y="6183868"/>
            <a:ext cx="7723301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   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Having clause places restriction on the group operation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0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64F8EF4-9A48-4F72-913D-92F97D45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58" y="1610670"/>
            <a:ext cx="6019629" cy="496443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C7D535-EF89-422A-BC40-406486FF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19071"/>
            <a:ext cx="2131244" cy="4407408"/>
          </a:xfrm>
        </p:spPr>
        <p:txBody>
          <a:bodyPr/>
          <a:lstStyle/>
          <a:p>
            <a:r>
              <a:rPr lang="en-US" dirty="0"/>
              <a:t>Add the </a:t>
            </a:r>
            <a:r>
              <a:rPr lang="en-US" dirty="0" err="1"/>
              <a:t>ojdbc</a:t>
            </a:r>
            <a:r>
              <a:rPr lang="en-US" dirty="0"/>
              <a:t> jar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AFD89-F003-4DD9-AD26-6E053C5C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Oracle  </a:t>
            </a:r>
            <a:r>
              <a:rPr lang="en-US" sz="2400" dirty="0"/>
              <a:t>(4)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156B1-774A-46EF-8B2D-25D2A2BCA1B5}"/>
              </a:ext>
            </a:extLst>
          </p:cNvPr>
          <p:cNvSpPr/>
          <p:nvPr/>
        </p:nvSpPr>
        <p:spPr>
          <a:xfrm>
            <a:off x="3645431" y="2749100"/>
            <a:ext cx="649299" cy="283168"/>
          </a:xfrm>
          <a:prstGeom prst="rect">
            <a:avLst/>
          </a:prstGeom>
          <a:solidFill>
            <a:schemeClr val="accent3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006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19901" y="2076689"/>
            <a:ext cx="253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>
                <a:solidFill>
                  <a:srgbClr val="FF0000"/>
                </a:solidFill>
              </a:rPr>
              <a:t>Table to be updated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650492"/>
            <a:ext cx="8407893" cy="4407408"/>
          </a:xfrm>
        </p:spPr>
        <p:txBody>
          <a:bodyPr/>
          <a:lstStyle/>
          <a:p>
            <a:r>
              <a:rPr lang="en-US" dirty="0"/>
              <a:t>UPDATE statements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UPDATE table 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SET    field1 = </a:t>
            </a:r>
            <a:r>
              <a:rPr 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value1</a:t>
            </a:r>
            <a:br>
              <a:rPr 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field2 = </a:t>
            </a:r>
            <a:r>
              <a:rPr 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value2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 field3 = </a:t>
            </a:r>
            <a:r>
              <a:rPr 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value3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INSERT statements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INSERT INTO table (field1, field2, field3) 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VALUES (</a:t>
            </a:r>
            <a:r>
              <a:rPr 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value1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value2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value3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...)</a:t>
            </a:r>
          </a:p>
          <a:p>
            <a:r>
              <a:rPr lang="en-US" dirty="0"/>
              <a:t>DELETE statements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DELETE FROM table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field1 = </a:t>
            </a:r>
            <a:r>
              <a:rPr 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value1</a:t>
            </a:r>
          </a:p>
          <a:p>
            <a:r>
              <a:rPr lang="en-US" dirty="0" err="1"/>
              <a:t>Subqueries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p1.product_name, p1.price FROM products p1 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p1.price &gt; (SELECT AVG(p2.price) from products p2)</a:t>
            </a:r>
            <a:endParaRPr lang="en-US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SQL  </a:t>
            </a:r>
            <a:r>
              <a:rPr lang="en-US" sz="2400" dirty="0"/>
              <a:t>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97753" y="2533889"/>
            <a:ext cx="273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>
                <a:solidFill>
                  <a:srgbClr val="FF0000"/>
                </a:solidFill>
              </a:rPr>
              <a:t>Fields with new values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2914889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>
                <a:solidFill>
                  <a:srgbClr val="FF0000"/>
                </a:solidFill>
              </a:rPr>
              <a:t>Where clause with conditions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3810000" y="2492091"/>
            <a:ext cx="152400" cy="411130"/>
          </a:xfrm>
          <a:prstGeom prst="rightBrace">
            <a:avLst>
              <a:gd name="adj1" fmla="val 3800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241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6200" y="1719072"/>
            <a:ext cx="5029200" cy="4407408"/>
          </a:xfrm>
        </p:spPr>
        <p:txBody>
          <a:bodyPr/>
          <a:lstStyle/>
          <a:p>
            <a:r>
              <a:rPr lang="en-US" sz="2000" dirty="0" err="1"/>
              <a:t>Subqueries</a:t>
            </a:r>
            <a:endParaRPr lang="en-US" sz="2000" dirty="0"/>
          </a:p>
          <a:p>
            <a:pPr lvl="1"/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p1.product_name, p1.price 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FROM products p1 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p1.price &gt; 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(SELECT AVG(p2.price) 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FROM products p2 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WHERE p2.product_type='Warmer')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AND p1.product_type='Warmer'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endParaRPr 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UPDATE products p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p.price</a:t>
            </a: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.90 * p1.price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</a:t>
            </a:r>
            <a:r>
              <a:rPr lang="en-US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p.product_id</a:t>
            </a: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IN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(SELECT </a:t>
            </a:r>
            <a:r>
              <a:rPr lang="en-US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ms.product_id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FROM  </a:t>
            </a:r>
            <a:r>
              <a:rPr lang="en-US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ms.monthly_specials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WHERE </a:t>
            </a:r>
            <a:r>
              <a:rPr lang="en-US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ms.month</a:t>
            </a: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'July')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76800" y="1719072"/>
            <a:ext cx="4038600" cy="4407408"/>
          </a:xfrm>
        </p:spPr>
        <p:txBody>
          <a:bodyPr>
            <a:normAutofit/>
          </a:bodyPr>
          <a:lstStyle/>
          <a:p>
            <a:r>
              <a:rPr lang="en-US" sz="2000" dirty="0"/>
              <a:t>SELECT CASE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p.product_name</a:t>
            </a: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,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CASE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WHEN </a:t>
            </a:r>
            <a:r>
              <a:rPr lang="en-US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p.quantity</a:t>
            </a: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&gt; 0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THEN 'in stock'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ELSE 'out of stock'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END status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FROM product p</a:t>
            </a:r>
            <a:b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</a:t>
            </a:r>
            <a:br>
              <a:rPr lang="en-US" sz="1800" dirty="0"/>
            </a:br>
            <a:endParaRPr 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SQL  </a:t>
            </a:r>
            <a:r>
              <a:rPr lang="en-US" sz="2400" dirty="0"/>
              <a:t>(3)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10200" y="4267200"/>
            <a:ext cx="3386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"status" is a column alias for the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results of the CASE statement.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67598" y="3657599"/>
            <a:ext cx="1143001" cy="609600"/>
            <a:chOff x="7467599" y="3657599"/>
            <a:chExt cx="321814" cy="609600"/>
          </a:xfrm>
        </p:grpSpPr>
        <p:cxnSp>
          <p:nvCxnSpPr>
            <p:cNvPr id="8" name="Curved Connector 7"/>
            <p:cNvCxnSpPr/>
            <p:nvPr/>
          </p:nvCxnSpPr>
          <p:spPr>
            <a:xfrm rot="16200000" flipV="1">
              <a:off x="7476106" y="3649092"/>
              <a:ext cx="304800" cy="321813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/>
            <p:nvPr/>
          </p:nvCxnSpPr>
          <p:spPr>
            <a:xfrm rot="16200000" flipH="1" flipV="1">
              <a:off x="7476107" y="3953892"/>
              <a:ext cx="304800" cy="321813"/>
            </a:xfrm>
            <a:prstGeom prst="curvedConnector2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121</a:t>
            </a:fld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95850"/>
            <a:ext cx="219075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8914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n 11"/>
          <p:cNvSpPr/>
          <p:nvPr/>
        </p:nvSpPr>
        <p:spPr>
          <a:xfrm>
            <a:off x="6781800" y="3677292"/>
            <a:ext cx="1981200" cy="14902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Wingdings 2"/>
              </a:rPr>
              <a:t>Database</a:t>
            </a:r>
            <a:endParaRPr lang="en-US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3000" y="3760696"/>
            <a:ext cx="990600" cy="1323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8470" y="1758696"/>
            <a:ext cx="8407893" cy="4407408"/>
          </a:xfrm>
        </p:spPr>
        <p:txBody>
          <a:bodyPr/>
          <a:lstStyle/>
          <a:p>
            <a:r>
              <a:rPr lang="en-US" dirty="0"/>
              <a:t>JPA defines JPQL as the way to query entities in a relational database.</a:t>
            </a:r>
          </a:p>
          <a:p>
            <a:r>
              <a:rPr lang="en-US" dirty="0"/>
              <a:t>JPQL is independent of the underlying database</a:t>
            </a:r>
          </a:p>
          <a:p>
            <a:r>
              <a:rPr lang="en-US" dirty="0"/>
              <a:t>JPQL Operations</a:t>
            </a:r>
          </a:p>
          <a:p>
            <a:pPr lvl="1"/>
            <a:r>
              <a:rPr lang="en-US" dirty="0"/>
              <a:t>SELECT, UPDATE, INSERT, DELETE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SQL returns rows and columns;  JPQL returns lists of objects</a:t>
            </a:r>
          </a:p>
          <a:p>
            <a:r>
              <a:rPr lang="en-US" dirty="0"/>
              <a:t>JPQL uses object oriented 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Persistence Query Language</a:t>
            </a:r>
            <a:br>
              <a:rPr lang="en-US" dirty="0"/>
            </a:br>
            <a:r>
              <a:rPr lang="en-US" dirty="0"/>
              <a:t>(JPQL)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3637585"/>
            <a:ext cx="373380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</a:rPr>
              <a:t>  "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Select b from Building b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";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Query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</a:t>
            </a:r>
            <a:br>
              <a:rPr lang="en-US" sz="1600" dirty="0">
                <a:solidFill>
                  <a:srgbClr val="000000"/>
                </a:solidFill>
                <a:latin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em.createQuery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List&lt;Building&gt; buildings =</a:t>
            </a:r>
            <a:br>
              <a:rPr lang="en-US" sz="1600" dirty="0">
                <a:solidFill>
                  <a:srgbClr val="000000"/>
                </a:solidFill>
                <a:latin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query.getResultList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962400" y="4117615"/>
            <a:ext cx="1066800" cy="609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JPQL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67400" y="4117615"/>
            <a:ext cx="1371600" cy="609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JDBC calls</a:t>
            </a:r>
          </a:p>
        </p:txBody>
      </p:sp>
    </p:spTree>
    <p:extLst>
      <p:ext uri="{BB962C8B-B14F-4D97-AF65-F5344CB8AC3E}">
        <p14:creationId xmlns:p14="http://schemas.microsoft.com/office/powerpoint/2010/main" val="1911216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719071"/>
            <a:ext cx="8686800" cy="4407408"/>
          </a:xfrm>
        </p:spPr>
        <p:txBody>
          <a:bodyPr/>
          <a:lstStyle/>
          <a:p>
            <a:r>
              <a:rPr lang="en-US" dirty="0"/>
              <a:t>SELECT:  What to return from the database</a:t>
            </a:r>
          </a:p>
          <a:p>
            <a:pPr marL="708660" lvl="1" indent="-342900">
              <a:spcBef>
                <a:spcPts val="9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Entity or List of Entities</a:t>
            </a:r>
            <a:r>
              <a:rPr lang="en-US" dirty="0">
                <a:solidFill>
                  <a:schemeClr val="accent2"/>
                </a:solidFill>
              </a:rPr>
              <a:t>:   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b from Building b</a:t>
            </a:r>
          </a:p>
          <a:p>
            <a:pPr marL="708660" lvl="1" indent="-342900">
              <a:spcBef>
                <a:spcPts val="9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Attribute or Collection of Attributes</a:t>
            </a:r>
            <a:r>
              <a:rPr lang="en-US" dirty="0">
                <a:solidFill>
                  <a:schemeClr val="accent2"/>
                </a:solidFill>
              </a:rPr>
              <a:t>:  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- 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b.city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from Building b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- 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b.city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from Building b where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bldg_id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=1</a:t>
            </a:r>
          </a:p>
          <a:p>
            <a:pPr marL="708660" lvl="1" indent="-342900">
              <a:spcBef>
                <a:spcPts val="9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Multiple Attributes</a:t>
            </a:r>
            <a:r>
              <a:rPr lang="en-US" dirty="0">
                <a:solidFill>
                  <a:schemeClr val="accent2"/>
                </a:solidFill>
              </a:rPr>
              <a:t>:  </a:t>
            </a:r>
            <a:r>
              <a:rPr 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20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b.bldg_id</a:t>
            </a:r>
            <a:r>
              <a:rPr 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b.city</a:t>
            </a:r>
            <a:r>
              <a:rPr 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from Building b</a:t>
            </a:r>
            <a:endParaRPr lang="en-US" sz="2000" dirty="0"/>
          </a:p>
          <a:p>
            <a:pPr marL="708660" lvl="1" indent="-342900">
              <a:spcBef>
                <a:spcPts val="9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Case Statements</a:t>
            </a:r>
            <a:r>
              <a:rPr lang="en-US" dirty="0">
                <a:solidFill>
                  <a:schemeClr val="accent2"/>
                </a:solidFill>
              </a:rPr>
              <a:t>:   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CASE 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          WHEN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c.musicCompany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='RCA' THEN (price-100)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          ELSE price 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         END 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          from CD c</a:t>
            </a:r>
          </a:p>
          <a:p>
            <a:pPr marL="708660" lvl="1" indent="-342900">
              <a:spcBef>
                <a:spcPts val="9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New instances of an Entity or Entities</a:t>
            </a:r>
            <a:r>
              <a:rPr lang="en-US" dirty="0">
                <a:solidFill>
                  <a:schemeClr val="accent2"/>
                </a:solidFill>
              </a:rPr>
              <a:t>: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NEW org.beginningee.book.chapter04.CD(c.id,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c.title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...)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from CD c</a:t>
            </a:r>
          </a:p>
          <a:p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 Select</a:t>
            </a:r>
          </a:p>
        </p:txBody>
      </p:sp>
    </p:spTree>
    <p:extLst>
      <p:ext uri="{BB962C8B-B14F-4D97-AF65-F5344CB8AC3E}">
        <p14:creationId xmlns:p14="http://schemas.microsoft.com/office/powerpoint/2010/main" val="13747984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getResultList</a:t>
            </a:r>
            <a:r>
              <a:rPr lang="en-US" dirty="0">
                <a:solidFill>
                  <a:schemeClr val="accent2"/>
                </a:solidFill>
              </a:rPr>
              <a:t>()  </a:t>
            </a:r>
            <a:r>
              <a:rPr lang="en-US" dirty="0"/>
              <a:t>-- returns a list of Objects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getSingleResult</a:t>
            </a:r>
            <a:r>
              <a:rPr lang="en-US" dirty="0">
                <a:solidFill>
                  <a:schemeClr val="accent2"/>
                </a:solidFill>
              </a:rPr>
              <a:t> ()  </a:t>
            </a:r>
            <a:r>
              <a:rPr lang="en-US" dirty="0"/>
              <a:t>-- returns single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set a maximum number of </a:t>
            </a:r>
            <a:br>
              <a:rPr lang="en-US" dirty="0"/>
            </a:br>
            <a:r>
              <a:rPr lang="en-US" dirty="0"/>
              <a:t>results to retrieve with </a:t>
            </a:r>
            <a:r>
              <a:rPr lang="en-US" dirty="0" err="1">
                <a:solidFill>
                  <a:schemeClr val="accent2"/>
                </a:solidFill>
              </a:rPr>
              <a:t>setMaxResults</a:t>
            </a:r>
            <a:r>
              <a:rPr lang="en-US" dirty="0">
                <a:solidFill>
                  <a:schemeClr val="accent2"/>
                </a:solidFill>
              </a:rPr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84834" y="647700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124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for Entities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5775" y="2720876"/>
            <a:ext cx="54864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// ***  Retrieve a list of entities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"SELECT c from CD c"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Query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em.createQuery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List&lt;CD&gt; CDs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query.getResultList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"All CDs\n-------"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(CD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myCD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: CDs)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myCD.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600" dirty="0">
              <a:latin typeface="Courier New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5316896" y="1703070"/>
            <a:ext cx="228600" cy="914400"/>
          </a:xfrm>
          <a:prstGeom prst="rightBrace">
            <a:avLst>
              <a:gd name="adj1" fmla="val 3800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1828800"/>
            <a:ext cx="3370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Return either an </a:t>
            </a:r>
            <a:r>
              <a:rPr lang="en-US" dirty="0" err="1">
                <a:solidFill>
                  <a:schemeClr val="tx2"/>
                </a:solidFill>
                <a:sym typeface="Wingdings" pitchFamily="2" charset="2"/>
              </a:rPr>
              <a:t>untyped</a:t>
            </a:r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 list or</a:t>
            </a:r>
            <a:br>
              <a:rPr lang="en-US" dirty="0">
                <a:solidFill>
                  <a:schemeClr val="tx2"/>
                </a:solidFill>
                <a:sym typeface="Wingdings" pitchFamily="2" charset="2"/>
              </a:rPr>
            </a:br>
            <a:r>
              <a:rPr lang="en-US" dirty="0" err="1">
                <a:solidFill>
                  <a:schemeClr val="tx2"/>
                </a:solidFill>
                <a:sym typeface="Wingdings" pitchFamily="2" charset="2"/>
              </a:rPr>
              <a:t>untyped</a:t>
            </a:r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 object, but you can cast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2720876"/>
            <a:ext cx="25349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 Placing the returned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 objects into a list of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CDs, give us access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 to the CD properties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 and methods.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35"/>
          <a:stretch/>
        </p:blipFill>
        <p:spPr bwMode="auto">
          <a:xfrm>
            <a:off x="5826762" y="4236304"/>
            <a:ext cx="3225800" cy="2240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7398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52600"/>
            <a:ext cx="8407893" cy="4407408"/>
          </a:xfrm>
        </p:spPr>
        <p:txBody>
          <a:bodyPr/>
          <a:lstStyle/>
          <a:p>
            <a:r>
              <a:rPr lang="en-US" dirty="0"/>
              <a:t>If you select only one column, you can cast to an appropriate data type class, in this case Integer.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for a Column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2514600"/>
            <a:ext cx="86106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// Retrieve a list of values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"SELECT DISTINCT 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c.price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 FROM CD c ORDER BY 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c.price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query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em.createQuery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List&lt;Integer&gt; prices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query.getResultList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nList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 Prices\n-----------"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price : prices)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((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)price / 100);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// Using primitive </a:t>
            </a:r>
            <a:r>
              <a:rPr lang="en-US" sz="1600" dirty="0" err="1">
                <a:solidFill>
                  <a:srgbClr val="3F7F5F"/>
                </a:solidFill>
                <a:latin typeface="Courier New"/>
              </a:rPr>
              <a:t>datatypes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 so that I can cast from </a:t>
            </a:r>
            <a:r>
              <a:rPr lang="en-US" sz="1600" dirty="0" err="1">
                <a:solidFill>
                  <a:srgbClr val="3F7F5F"/>
                </a:solidFill>
                <a:latin typeface="Courier New"/>
              </a:rPr>
              <a:t>int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 to double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7"/>
          <a:stretch/>
        </p:blipFill>
        <p:spPr bwMode="auto">
          <a:xfrm>
            <a:off x="5619750" y="5124450"/>
            <a:ext cx="1219200" cy="1514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6990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using CASE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703487"/>
            <a:ext cx="8991600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// ***  Retrieve list of values using SELECT CASE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strBld.setLength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(0);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strBld.append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"SELECT DISTINCT CASE WHEN 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c.musicCompany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='RCA' 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strBld.append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          THEN 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c.price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 - 100"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strBld.append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          ELSE 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c.price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strBld.append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        END 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strBld.append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"FROM CD c"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query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em.createQuery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List&lt;Integer&gt;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dprices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query.getResultList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nDiscounted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 Prices\n----------------"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(Integer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dprice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: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dprices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((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dprice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/ 100);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0"/>
          <a:stretch/>
        </p:blipFill>
        <p:spPr bwMode="auto">
          <a:xfrm>
            <a:off x="6915150" y="4922837"/>
            <a:ext cx="1847850" cy="172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7"/>
          <a:stretch/>
        </p:blipFill>
        <p:spPr bwMode="auto">
          <a:xfrm>
            <a:off x="5619750" y="5124450"/>
            <a:ext cx="1219200" cy="1514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reeform 10"/>
          <p:cNvSpPr/>
          <p:nvPr/>
        </p:nvSpPr>
        <p:spPr>
          <a:xfrm>
            <a:off x="6858001" y="5757862"/>
            <a:ext cx="685799" cy="2286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69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Multiple Values  </a:t>
            </a:r>
            <a:r>
              <a:rPr lang="en-US" sz="2400" dirty="0"/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782663"/>
            <a:ext cx="8991600" cy="4278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// ***  Retrieve a list of multiple values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strBld.setLength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(0);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strBld.append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500" dirty="0">
                <a:solidFill>
                  <a:srgbClr val="2A00FF"/>
                </a:solidFill>
                <a:latin typeface="Courier New"/>
              </a:rPr>
              <a:t>SELECT </a:t>
            </a:r>
            <a:r>
              <a:rPr lang="en-US" sz="1500" dirty="0" err="1">
                <a:solidFill>
                  <a:srgbClr val="2A00FF"/>
                </a:solidFill>
                <a:latin typeface="Courier New"/>
              </a:rPr>
              <a:t>c.title</a:t>
            </a:r>
            <a:r>
              <a:rPr lang="en-US" sz="1500" dirty="0">
                <a:solidFill>
                  <a:srgbClr val="2A00FF"/>
                </a:solidFill>
                <a:latin typeface="Courier New"/>
              </a:rPr>
              <a:t>, c.name, </a:t>
            </a:r>
            <a:r>
              <a:rPr lang="en-US" sz="1500" dirty="0" err="1">
                <a:solidFill>
                  <a:srgbClr val="2A00FF"/>
                </a:solidFill>
                <a:latin typeface="Courier New"/>
              </a:rPr>
              <a:t>c.releaseDate</a:t>
            </a:r>
            <a:r>
              <a:rPr lang="en-US" sz="1500" dirty="0">
                <a:solidFill>
                  <a:srgbClr val="2A00FF"/>
                </a:solidFill>
                <a:latin typeface="Courier New"/>
              </a:rPr>
              <a:t>, </a:t>
            </a:r>
            <a:r>
              <a:rPr lang="en-US" sz="1500" dirty="0" err="1">
                <a:solidFill>
                  <a:srgbClr val="2A00FF"/>
                </a:solidFill>
                <a:latin typeface="Courier New"/>
              </a:rPr>
              <a:t>c.totalDuration</a:t>
            </a:r>
            <a:r>
              <a:rPr lang="en-US" sz="1500" dirty="0">
                <a:solidFill>
                  <a:srgbClr val="2A00FF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strBld.append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"FROM CD c WHERE 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c.genre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='Rock'"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strBld.toString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query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em.createQuery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List&lt;Object[]&gt;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query.getResultList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nRock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 CDs\n--------"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DateFormat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DateFormat.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getDateInstance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DateFormat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MEDIUM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Locale.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US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(Object[]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: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padString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[0].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(),25) +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"\t"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padString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[1].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(),20) +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"\t"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df.format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[2]) +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"\t"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[3] +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 minutes"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2763560"/>
            <a:ext cx="3276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Returns list of object arrays.</a:t>
            </a:r>
            <a:endParaRPr lang="en-US" sz="600" dirty="0">
              <a:solidFill>
                <a:srgbClr val="FF0000"/>
              </a:solidFill>
              <a:sym typeface="Wingdings" pitchFamily="2" charset="2"/>
            </a:endParaRPr>
          </a:p>
          <a:p>
            <a:br>
              <a:rPr lang="en-US" sz="600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Selected columns become the elements of each array.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50910" y="2057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38600" y="2057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43282" y="2057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95882" y="2057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3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0" y="3291542"/>
            <a:ext cx="1905000" cy="2286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76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Multiple Values  </a:t>
            </a:r>
            <a:r>
              <a:rPr lang="en-US" sz="2400" dirty="0"/>
              <a:t>(2)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782663"/>
            <a:ext cx="89916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600" dirty="0" err="1">
                <a:solidFill>
                  <a:srgbClr val="2A00FF"/>
                </a:solidFill>
                <a:latin typeface="Courier New"/>
              </a:rPr>
              <a:t>nRock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 CDs\n--------"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DateFormat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DateFormat.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getDateInstance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DateFormat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MEDIUM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Locale.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US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(Object[]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: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padString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[0].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(),25) +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"\t"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padString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[1].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(),20) +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"\t"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df.format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[2]) +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"\t"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rockCD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[3] +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 minutes"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" y="4267200"/>
            <a:ext cx="8837613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9817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599" y="1719071"/>
            <a:ext cx="5105401" cy="4407408"/>
          </a:xfrm>
        </p:spPr>
        <p:txBody>
          <a:bodyPr/>
          <a:lstStyle/>
          <a:p>
            <a:r>
              <a:rPr lang="en-US" dirty="0"/>
              <a:t>Build an method in the CD class to </a:t>
            </a:r>
            <a:br>
              <a:rPr lang="en-US" dirty="0"/>
            </a:br>
            <a:r>
              <a:rPr lang="en-US" dirty="0"/>
              <a:t>create a Deluxe Version of a CD</a:t>
            </a:r>
          </a:p>
          <a:p>
            <a:r>
              <a:rPr lang="en-US" dirty="0"/>
              <a:t>Display all the CDs from which the </a:t>
            </a:r>
            <a:br>
              <a:rPr lang="en-US" dirty="0"/>
            </a:br>
            <a:r>
              <a:rPr lang="en-US" dirty="0"/>
              <a:t>user can choose.  Include title &amp; artist.</a:t>
            </a:r>
          </a:p>
          <a:p>
            <a:r>
              <a:rPr lang="en-US" dirty="0"/>
              <a:t>Use a SELECT statement to instantiate</a:t>
            </a:r>
            <a:br>
              <a:rPr lang="en-US" dirty="0"/>
            </a:br>
            <a:r>
              <a:rPr lang="en-US" dirty="0"/>
              <a:t> the new deluxe CD from the choice.</a:t>
            </a:r>
          </a:p>
          <a:p>
            <a:r>
              <a:rPr lang="en-US" dirty="0"/>
              <a:t>All information on the CD is the same, except for: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Duration  (prompt user for the number</a:t>
            </a:r>
            <a:br>
              <a:rPr lang="en-US" dirty="0"/>
            </a:br>
            <a:r>
              <a:rPr lang="en-US" dirty="0"/>
              <a:t>                   of extra minutes)</a:t>
            </a:r>
          </a:p>
          <a:p>
            <a:pPr lvl="1"/>
            <a:r>
              <a:rPr lang="en-US" dirty="0"/>
              <a:t>Price</a:t>
            </a:r>
          </a:p>
          <a:p>
            <a:r>
              <a:rPr lang="en-US" dirty="0"/>
              <a:t>Append " [Deluxe Edition]" to the CD title.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</a:t>
            </a:r>
            <a:br>
              <a:rPr lang="en-US" sz="2400" dirty="0"/>
            </a:br>
            <a:r>
              <a:rPr lang="en-US" sz="2400" dirty="0"/>
              <a:t>(or just refer to CD class on website)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27343" y="1654054"/>
            <a:ext cx="3962400" cy="46166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Select a CD to make a deluxe version of:</a:t>
            </a:r>
          </a:p>
          <a:p>
            <a:r>
              <a:rPr lang="en-US" sz="1400" dirty="0"/>
              <a:t>1. Beyond Hell / Above Heaven (</a:t>
            </a:r>
            <a:r>
              <a:rPr lang="en-US" sz="1400" dirty="0" err="1"/>
              <a:t>Volbeat</a:t>
            </a:r>
            <a:r>
              <a:rPr lang="en-US" sz="1400" dirty="0"/>
              <a:t>)</a:t>
            </a:r>
          </a:p>
          <a:p>
            <a:r>
              <a:rPr lang="en-US" sz="1400" dirty="0"/>
              <a:t>2. This is Country Music (Brad Paisley)</a:t>
            </a:r>
          </a:p>
          <a:p>
            <a:r>
              <a:rPr lang="en-US" sz="1400" dirty="0"/>
              <a:t>3. Ghosts 'n' Stuff (Deadmau5)</a:t>
            </a:r>
          </a:p>
          <a:p>
            <a:r>
              <a:rPr lang="en-US" sz="1400" dirty="0"/>
              <a:t>4. The Wall (Pink Floyd)</a:t>
            </a:r>
          </a:p>
          <a:p>
            <a:r>
              <a:rPr lang="en-US" sz="1400" dirty="0"/>
              <a:t>10. </a:t>
            </a:r>
            <a:r>
              <a:rPr lang="en-US" sz="1400" dirty="0" err="1"/>
              <a:t>Rokstarr</a:t>
            </a:r>
            <a:r>
              <a:rPr lang="en-US" sz="1400" dirty="0"/>
              <a:t> (</a:t>
            </a:r>
            <a:r>
              <a:rPr lang="en-US" sz="1400" dirty="0" err="1"/>
              <a:t>Taio</a:t>
            </a:r>
            <a:r>
              <a:rPr lang="en-US" sz="1400" dirty="0"/>
              <a:t> Cruz)</a:t>
            </a:r>
          </a:p>
          <a:p>
            <a:r>
              <a:rPr lang="en-US" sz="1400" dirty="0"/>
              <a:t>11. Changed (Rascal </a:t>
            </a:r>
            <a:r>
              <a:rPr lang="en-US" sz="1400" dirty="0" err="1"/>
              <a:t>Flatts</a:t>
            </a:r>
            <a:r>
              <a:rPr lang="en-US" sz="1400" dirty="0"/>
              <a:t>)</a:t>
            </a:r>
          </a:p>
          <a:p>
            <a:r>
              <a:rPr lang="en-US" sz="1400" dirty="0"/>
              <a:t>12. </a:t>
            </a:r>
            <a:r>
              <a:rPr lang="en-US" sz="1400" dirty="0" err="1"/>
              <a:t>Pickin</a:t>
            </a:r>
            <a:r>
              <a:rPr lang="en-US" sz="1400" dirty="0"/>
              <a:t>' Up The Pieces (Fitz and the Tantrums)</a:t>
            </a:r>
          </a:p>
          <a:p>
            <a:r>
              <a:rPr lang="en-US" sz="1400" dirty="0"/>
              <a:t>201. The Wall [Deluxe Edition] (Pink Floyd)</a:t>
            </a:r>
          </a:p>
          <a:p>
            <a:endParaRPr lang="en-US" sz="1400" dirty="0"/>
          </a:p>
          <a:p>
            <a:r>
              <a:rPr lang="en-US" sz="1400" dirty="0"/>
              <a:t>Enter CD number: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3</a:t>
            </a:r>
          </a:p>
          <a:p>
            <a:endParaRPr lang="en-US" sz="1400" dirty="0"/>
          </a:p>
          <a:p>
            <a:r>
              <a:rPr lang="en-US" sz="1400" dirty="0"/>
              <a:t>Enter release date (DD-Mon-YYYY): </a:t>
            </a:r>
          </a:p>
          <a:p>
            <a:r>
              <a:rPr lang="en-US" sz="1400" dirty="0">
                <a:solidFill>
                  <a:srgbClr val="00B050"/>
                </a:solidFill>
              </a:rPr>
              <a:t>12-Oct-2012</a:t>
            </a:r>
          </a:p>
          <a:p>
            <a:endParaRPr lang="en-US" sz="1400" dirty="0"/>
          </a:p>
          <a:p>
            <a:r>
              <a:rPr lang="en-US" sz="1400" dirty="0"/>
              <a:t>Enter number of extra minutes: </a:t>
            </a:r>
          </a:p>
          <a:p>
            <a:r>
              <a:rPr lang="en-US" sz="1400" dirty="0">
                <a:solidFill>
                  <a:srgbClr val="00B050"/>
                </a:solidFill>
              </a:rPr>
              <a:t>28.2</a:t>
            </a:r>
          </a:p>
          <a:p>
            <a:endParaRPr lang="en-US" sz="1400" dirty="0"/>
          </a:p>
          <a:p>
            <a:r>
              <a:rPr lang="en-US" sz="1400" dirty="0"/>
              <a:t>Enter new price for CD in pennies: </a:t>
            </a:r>
          </a:p>
          <a:p>
            <a:r>
              <a:rPr lang="en-US" sz="1400" dirty="0">
                <a:solidFill>
                  <a:srgbClr val="00B050"/>
                </a:solidFill>
              </a:rPr>
              <a:t>1499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027343" y="1654054"/>
            <a:ext cx="3962400" cy="4616648"/>
            <a:chOff x="5027343" y="1654054"/>
            <a:chExt cx="3962400" cy="4616648"/>
          </a:xfrm>
        </p:grpSpPr>
        <p:sp>
          <p:nvSpPr>
            <p:cNvPr id="6" name="Rectangle 5"/>
            <p:cNvSpPr/>
            <p:nvPr/>
          </p:nvSpPr>
          <p:spPr>
            <a:xfrm>
              <a:off x="5027343" y="1654054"/>
              <a:ext cx="3962400" cy="46166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943600" y="3657600"/>
              <a:ext cx="2129886" cy="7588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Click for hint on</a:t>
              </a:r>
              <a:br>
                <a:rPr lang="en-US" i="1" dirty="0">
                  <a:solidFill>
                    <a:schemeClr val="tx1"/>
                  </a:solidFill>
                </a:rPr>
              </a:br>
              <a:r>
                <a:rPr lang="en-US" i="1" dirty="0">
                  <a:solidFill>
                    <a:schemeClr val="tx1"/>
                  </a:solidFill>
                </a:rPr>
                <a:t>user interface.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45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C7D535-EF89-422A-BC40-406486FF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19071"/>
            <a:ext cx="2329206" cy="4407408"/>
          </a:xfrm>
        </p:spPr>
        <p:txBody>
          <a:bodyPr/>
          <a:lstStyle/>
          <a:p>
            <a:r>
              <a:rPr lang="en-US" dirty="0"/>
              <a:t>Make the host localhost</a:t>
            </a:r>
          </a:p>
          <a:p>
            <a:r>
              <a:rPr lang="en-US" dirty="0"/>
              <a:t>The database for Oracle Express is "</a:t>
            </a:r>
            <a:r>
              <a:rPr lang="en-US" dirty="0" err="1"/>
              <a:t>xe</a:t>
            </a:r>
            <a:r>
              <a:rPr lang="en-US" dirty="0"/>
              <a:t>"</a:t>
            </a:r>
          </a:p>
          <a:p>
            <a:r>
              <a:rPr lang="en-US" dirty="0"/>
              <a:t>Add </a:t>
            </a:r>
            <a:r>
              <a:rPr lang="en-US" dirty="0" err="1"/>
              <a:t>scott</a:t>
            </a:r>
            <a:r>
              <a:rPr lang="en-US" dirty="0"/>
              <a:t>/tiger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AFD89-F003-4DD9-AD26-6E053C5C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Oracle  </a:t>
            </a:r>
            <a:r>
              <a:rPr lang="en-US" sz="2400" dirty="0"/>
              <a:t>(5)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CD1B3-0797-4967-8506-FD48CC0D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18" y="1719071"/>
            <a:ext cx="5684217" cy="51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976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CreateDeluxeCD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 </a:t>
            </a:r>
          </a:p>
          <a:p>
            <a:r>
              <a:rPr lang="en-US" sz="18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ParseException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IOException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endParaRPr lang="en-US" sz="1800" dirty="0">
              <a:solidFill>
                <a:srgbClr val="3F7F5F"/>
              </a:solidFill>
              <a:latin typeface="Courier New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/>
              </a:rPr>
              <a:t>//  Get Entity Manager and Transaction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EntityManagerFactory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emf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br>
              <a:rPr lang="en-US" sz="1800" dirty="0">
                <a:solidFill>
                  <a:srgbClr val="000000"/>
                </a:solidFill>
                <a:latin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Persistence.</a:t>
            </a:r>
            <a:r>
              <a:rPr lang="en-US" sz="1800" i="1" dirty="0" err="1">
                <a:solidFill>
                  <a:srgbClr val="000000"/>
                </a:solidFill>
                <a:latin typeface="Courier New"/>
              </a:rPr>
              <a:t>createEntityManagerFactory</a:t>
            </a:r>
            <a:r>
              <a:rPr lang="en-US" sz="18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i="1" dirty="0">
                <a:solidFill>
                  <a:srgbClr val="2A00FF"/>
                </a:solidFill>
                <a:latin typeface="Courier New"/>
              </a:rPr>
              <a:t>"chapter04"</a:t>
            </a:r>
            <a:r>
              <a:rPr lang="en-US" sz="18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EntityManager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em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emf.createEntityManager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EntityTransaction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tx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em.getTransaction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800" dirty="0">
              <a:latin typeface="Courier New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/>
              </a:rPr>
              <a:t>// Return list of object arrays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br>
              <a:rPr lang="en-US" sz="1800" dirty="0">
                <a:solidFill>
                  <a:srgbClr val="000000"/>
                </a:solidFill>
                <a:latin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"Select c.id, 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c.title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, c.name from CD c order by c.id"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Query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em.createQuery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jpqlQuery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List&lt;Object[]&gt;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cds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u="sng" dirty="0" err="1">
                <a:solidFill>
                  <a:srgbClr val="000000"/>
                </a:solidFill>
                <a:latin typeface="Courier New"/>
              </a:rPr>
              <a:t>query.getResultList</a:t>
            </a:r>
            <a:r>
              <a:rPr lang="en-US" sz="1800" u="sng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800" dirty="0">
              <a:solidFill>
                <a:srgbClr val="3F7F5F"/>
              </a:solidFill>
              <a:latin typeface="Courier New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/>
              </a:rPr>
              <a:t>// Display CDs</a:t>
            </a:r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8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800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println</a:t>
            </a:r>
            <a:br>
              <a:rPr lang="en-US" sz="1800" i="1" dirty="0">
                <a:solidFill>
                  <a:srgbClr val="000000"/>
                </a:solidFill>
                <a:latin typeface="Courier New"/>
              </a:rPr>
            </a:br>
            <a:r>
              <a:rPr lang="en-US" sz="1800" i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nSelect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 a CD to make a deluxe version of:"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  <a:endParaRPr lang="en-US" sz="1800" b="1" dirty="0">
              <a:solidFill>
                <a:srgbClr val="7F0055"/>
              </a:solidFill>
              <a:latin typeface="Courier New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(Object[] cd :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cds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8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.println</a:t>
            </a:r>
            <a:br>
              <a:rPr lang="en-US" sz="1800" dirty="0">
                <a:solidFill>
                  <a:srgbClr val="000000"/>
                </a:solidFill>
                <a:latin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</a:rPr>
              <a:t>        (cd[0] + 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". 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+ cd[1] + 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 ("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+ cd[2] + 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")"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800" dirty="0">
              <a:latin typeface="Courier New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 u="none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557021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rgbClr val="3F7F5F"/>
                </a:solidFill>
                <a:latin typeface="Courier New"/>
              </a:rPr>
              <a:t>// Make a new CD from existing one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cdNum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i="1" dirty="0" err="1">
                <a:solidFill>
                  <a:srgbClr val="000000"/>
                </a:solidFill>
                <a:latin typeface="Courier New"/>
              </a:rPr>
              <a:t>ConsoleInput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nEnter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 CD number:"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StringBuilder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jpql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StringBuilder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800" dirty="0">
              <a:solidFill>
                <a:srgbClr val="3F7F5F"/>
              </a:solidFill>
              <a:latin typeface="Courier New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/>
              </a:rPr>
              <a:t>// Field order must match order of valid constructor</a:t>
            </a:r>
          </a:p>
          <a:p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jpql.append</a:t>
            </a:r>
            <a:br>
              <a:rPr lang="en-US" sz="1800" dirty="0">
                <a:solidFill>
                  <a:srgbClr val="000000"/>
                </a:solidFill>
                <a:latin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</a:rPr>
              <a:t>   (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"Select NEW org.beginningee6.book.chapter04.CD"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jpql.append</a:t>
            </a:r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   (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"(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c.title,c.name,c.description,c.musicCompany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,</a:t>
            </a:r>
            <a:br>
              <a:rPr lang="en-US" sz="1800" dirty="0">
                <a:solidFill>
                  <a:srgbClr val="2A00FF"/>
                </a:solidFill>
                <a:latin typeface="Courier New"/>
              </a:rPr>
            </a:br>
            <a:r>
              <a:rPr lang="en-US" sz="1800" dirty="0">
                <a:solidFill>
                  <a:srgbClr val="2A00FF"/>
                </a:solidFill>
                <a:latin typeface="Courier New"/>
              </a:rPr>
              <a:t>      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c.genre,c.totalDuration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)"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jpql.append</a:t>
            </a:r>
            <a:br>
              <a:rPr lang="en-US" sz="1800" dirty="0">
                <a:solidFill>
                  <a:srgbClr val="000000"/>
                </a:solidFill>
                <a:latin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</a:rPr>
              <a:t>   (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"from CD c where c.id="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).append(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cdNum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query =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em.createQuery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jpql.toString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CD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newCD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(CD)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query.getSingleResult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800" dirty="0">
              <a:latin typeface="Courier New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 u="none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27566373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0999" y="685800"/>
            <a:ext cx="8534401" cy="5440679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3F7F5F"/>
                </a:solidFill>
                <a:latin typeface="Courier New"/>
              </a:rPr>
              <a:t>// Prompt for new values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SimpleDateFormat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sdf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SimpleDateFormat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dd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-MMM-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yyyy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newDate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i="1" dirty="0" err="1">
                <a:solidFill>
                  <a:srgbClr val="000000"/>
                </a:solidFill>
                <a:latin typeface="Courier New"/>
              </a:rPr>
              <a:t>ConsoleInput</a:t>
            </a:r>
            <a:br>
              <a:rPr lang="en-US" sz="1800" i="1" dirty="0">
                <a:solidFill>
                  <a:srgbClr val="000000"/>
                </a:solidFill>
                <a:latin typeface="Courier New"/>
              </a:rPr>
            </a:br>
            <a:r>
              <a:rPr lang="en-US" sz="1800" i="1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nEnter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 release date (DD-Mon-YYYY): 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newCD.setReleaseDate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sdf.parse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newDate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extraMinutes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i="1" dirty="0" err="1">
                <a:solidFill>
                  <a:srgbClr val="000000"/>
                </a:solidFill>
                <a:latin typeface="Courier New"/>
              </a:rPr>
              <a:t>ConsoleInput</a:t>
            </a:r>
            <a:br>
              <a:rPr lang="en-US" sz="1800" i="1" dirty="0">
                <a:solidFill>
                  <a:srgbClr val="000000"/>
                </a:solidFill>
                <a:latin typeface="Courier New"/>
              </a:rPr>
            </a:br>
            <a:r>
              <a:rPr lang="en-US" sz="1800" i="1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nEnter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 number of extra minutes: 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Float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extraMin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Float(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extraMinutes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newCD.setTotalDuration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newCD.getTotalDuration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 +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extraMin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String price = </a:t>
            </a:r>
            <a:r>
              <a:rPr lang="en-US" sz="1800" i="1" dirty="0" err="1">
                <a:solidFill>
                  <a:srgbClr val="000000"/>
                </a:solidFill>
                <a:latin typeface="Courier New"/>
              </a:rPr>
              <a:t>ConsoleInput</a:t>
            </a:r>
            <a:br>
              <a:rPr lang="en-US" sz="1800" i="1" dirty="0">
                <a:solidFill>
                  <a:srgbClr val="000000"/>
                </a:solidFill>
                <a:latin typeface="Courier New"/>
              </a:rPr>
            </a:br>
            <a:r>
              <a:rPr lang="en-US" sz="1800" i="1" dirty="0">
                <a:solidFill>
                  <a:srgbClr val="000000"/>
                </a:solidFill>
                <a:latin typeface="Courier New"/>
              </a:rPr>
              <a:t>   (</a:t>
            </a:r>
            <a:r>
              <a:rPr lang="en-US" sz="1800" i="1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800" i="1" dirty="0" err="1">
                <a:solidFill>
                  <a:srgbClr val="2A00FF"/>
                </a:solidFill>
                <a:latin typeface="Courier New"/>
              </a:rPr>
              <a:t>nEnter</a:t>
            </a:r>
            <a:r>
              <a:rPr lang="en-US" sz="1800" i="1" dirty="0">
                <a:solidFill>
                  <a:srgbClr val="2A00FF"/>
                </a:solidFill>
                <a:latin typeface="Courier New"/>
              </a:rPr>
              <a:t> new price for CD in pennies: "</a:t>
            </a:r>
            <a:r>
              <a:rPr lang="en-US" sz="18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newCD.</a:t>
            </a:r>
            <a:r>
              <a:rPr lang="en-US" sz="1800" dirty="0" err="1">
                <a:solidFill>
                  <a:srgbClr val="0000C0"/>
                </a:solidFill>
                <a:latin typeface="Courier New"/>
              </a:rPr>
              <a:t>price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Integer.</a:t>
            </a:r>
            <a:r>
              <a:rPr lang="en-US" sz="1800" i="1" dirty="0" err="1">
                <a:solidFill>
                  <a:srgbClr val="000000"/>
                </a:solidFill>
                <a:latin typeface="Courier New"/>
              </a:rPr>
              <a:t>parseInt</a:t>
            </a:r>
            <a:r>
              <a:rPr lang="en-US" sz="1800" i="1" dirty="0">
                <a:solidFill>
                  <a:srgbClr val="000000"/>
                </a:solidFill>
                <a:latin typeface="Courier New"/>
              </a:rPr>
              <a:t>(price);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newCD.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title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newCD.</a:t>
            </a:r>
            <a:r>
              <a:rPr lang="en-US" sz="1800" dirty="0" err="1">
                <a:solidFill>
                  <a:srgbClr val="2A00FF"/>
                </a:solidFill>
                <a:latin typeface="Courier New"/>
              </a:rPr>
              <a:t>title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+ (" [Deluxe Edition]");</a:t>
            </a:r>
          </a:p>
          <a:p>
            <a:endParaRPr lang="en-US" sz="1800" dirty="0">
              <a:latin typeface="Courier New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 u="none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32546999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rgbClr val="3F7F5F"/>
                </a:solidFill>
                <a:latin typeface="Courier New"/>
              </a:rPr>
              <a:t>// Persist and commit new CD and close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newCD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em.close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emf.close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800" dirty="0">
              <a:latin typeface="Courier New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800" i="1" dirty="0" err="1">
                <a:solidFill>
                  <a:srgbClr val="2A00FF"/>
                </a:solidFill>
                <a:latin typeface="Courier New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newCD.title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+ " </a:t>
            </a:r>
            <a:r>
              <a:rPr lang="en-US" sz="1800" dirty="0">
                <a:solidFill>
                  <a:srgbClr val="2A00FF"/>
                </a:solidFill>
                <a:latin typeface="Courier New"/>
              </a:rPr>
              <a:t>stored.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");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 u="none" dirty="0"/>
              <a:t> (4)</a:t>
            </a:r>
          </a:p>
        </p:txBody>
      </p:sp>
    </p:spTree>
    <p:extLst>
      <p:ext uri="{BB962C8B-B14F-4D97-AF65-F5344CB8AC3E}">
        <p14:creationId xmlns:p14="http://schemas.microsoft.com/office/powerpoint/2010/main" val="23577050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3005329"/>
          </a:xfrm>
        </p:spPr>
        <p:txBody>
          <a:bodyPr/>
          <a:lstStyle/>
          <a:p>
            <a:r>
              <a:rPr lang="en-US" dirty="0"/>
              <a:t>Where clauses may contain the following operators:</a:t>
            </a:r>
          </a:p>
          <a:p>
            <a:pPr lvl="1"/>
            <a:r>
              <a:rPr lang="en-US" dirty="0"/>
              <a:t>=</a:t>
            </a:r>
          </a:p>
          <a:p>
            <a:pPr lvl="1"/>
            <a:r>
              <a:rPr lang="en-US" dirty="0"/>
              <a:t>&gt;</a:t>
            </a:r>
          </a:p>
          <a:p>
            <a:pPr lvl="1"/>
            <a:r>
              <a:rPr lang="en-US" dirty="0"/>
              <a:t>&gt;=</a:t>
            </a:r>
          </a:p>
          <a:p>
            <a:pPr lvl="1"/>
            <a:endParaRPr lang="en-US" sz="1100" dirty="0"/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c.title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t.trackName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FROM CD c, Track 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t.trackName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like '%Home%' AND t MEMBER OF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c.tracks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e.empName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FROM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Emp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e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e.dept.deptName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IN ('IT','HR')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c.title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FROM CD c WHERE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c.tracks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IS EMPTY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t.trackName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FROM Track t  </a:t>
            </a:r>
            <a:b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WHERE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t.trackArtist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IS NULL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WHERE clauses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905000" y="2167053"/>
            <a:ext cx="2438400" cy="137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[NOT] BETWEEN</a:t>
            </a:r>
          </a:p>
          <a:p>
            <a:pPr lvl="1"/>
            <a:r>
              <a:rPr lang="en-US" dirty="0"/>
              <a:t>[NOT] LIKE</a:t>
            </a:r>
          </a:p>
          <a:p>
            <a:pPr lvl="1"/>
            <a:r>
              <a:rPr lang="en-US" dirty="0"/>
              <a:t>[NOT] IN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143000" y="2167053"/>
            <a:ext cx="1689347" cy="1502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&lt;</a:t>
            </a:r>
          </a:p>
          <a:p>
            <a:pPr lvl="1"/>
            <a:r>
              <a:rPr lang="en-US" dirty="0"/>
              <a:t>&lt;=</a:t>
            </a:r>
          </a:p>
          <a:p>
            <a:pPr lvl="1"/>
            <a:r>
              <a:rPr lang="en-US" dirty="0"/>
              <a:t>&lt;&gt;</a:t>
            </a:r>
          </a:p>
          <a:p>
            <a:pPr lvl="1"/>
            <a:endParaRPr lang="en-US" sz="110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810000" y="2167053"/>
            <a:ext cx="6400800" cy="1448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IS [NOT] NULL       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Is the value null?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IS [NOT] EMPTY    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Is the collection empty?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[NOT] MEMBER [OF]</a:t>
            </a:r>
          </a:p>
        </p:txBody>
      </p:sp>
    </p:spTree>
    <p:extLst>
      <p:ext uri="{BB962C8B-B14F-4D97-AF65-F5344CB8AC3E}">
        <p14:creationId xmlns:p14="http://schemas.microsoft.com/office/powerpoint/2010/main" val="9072304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>
                <a:solidFill>
                  <a:schemeClr val="accent2"/>
                </a:solidFill>
              </a:rPr>
              <a:t>Parameter-driven Queries</a:t>
            </a:r>
            <a:endParaRPr lang="en-US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SELECT b from Book WHERE 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b.title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: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myTitle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:</a:t>
            </a:r>
            <a:r>
              <a:rPr lang="en-US" dirty="0" err="1"/>
              <a:t>myTitle</a:t>
            </a:r>
            <a:r>
              <a:rPr lang="en-US" dirty="0"/>
              <a:t> is referred to as a "named parameter," which will be replaced by the value of </a:t>
            </a:r>
            <a:r>
              <a:rPr lang="en-US" dirty="0" err="1"/>
              <a:t>myTitle</a:t>
            </a:r>
            <a:r>
              <a:rPr lang="en-US" dirty="0"/>
              <a:t> when the query is executed.  String parameters will be enclosed in single quotes.</a:t>
            </a:r>
          </a:p>
          <a:p>
            <a:r>
              <a:rPr lang="en-US" dirty="0"/>
              <a:t>Parameters are set by the </a:t>
            </a:r>
            <a:r>
              <a:rPr lang="en-US" dirty="0" err="1"/>
              <a:t>Query.setParameter</a:t>
            </a:r>
            <a:r>
              <a:rPr lang="en-US" dirty="0"/>
              <a:t>() method</a:t>
            </a:r>
            <a:br>
              <a:rPr lang="en-US" dirty="0"/>
            </a:b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query.setParameter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myTitle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","War and Peace");</a:t>
            </a:r>
          </a:p>
          <a:p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marL="45720" indent="0">
              <a:buNone/>
            </a:pPr>
            <a:r>
              <a:rPr lang="en-US" dirty="0">
                <a:solidFill>
                  <a:schemeClr val="accent2"/>
                </a:solidFill>
              </a:rPr>
              <a:t>Bulk Operations</a:t>
            </a:r>
          </a:p>
          <a:p>
            <a:r>
              <a:rPr lang="en-US" dirty="0"/>
              <a:t>When you have a bulk update or delete operation, it is more efficient to use an UPDATE or a DELETE query, than to use methods on individual objects.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Useful Query Techniques</a:t>
            </a:r>
          </a:p>
        </p:txBody>
      </p:sp>
    </p:spTree>
    <p:extLst>
      <p:ext uri="{BB962C8B-B14F-4D97-AF65-F5344CB8AC3E}">
        <p14:creationId xmlns:p14="http://schemas.microsoft.com/office/powerpoint/2010/main" val="40316812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how we cast the result from </a:t>
            </a:r>
            <a:r>
              <a:rPr lang="en-US" dirty="0" err="1"/>
              <a:t>query.getSingleResult</a:t>
            </a:r>
            <a:r>
              <a:rPr lang="en-US" dirty="0"/>
              <a:t>() from</a:t>
            </a:r>
            <a:br>
              <a:rPr lang="en-US" dirty="0"/>
            </a:br>
            <a:r>
              <a:rPr lang="en-US" dirty="0"/>
              <a:t>object to CD?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We could have created a </a:t>
            </a:r>
            <a:r>
              <a:rPr lang="en-US" dirty="0" err="1"/>
              <a:t>TypedQuery</a:t>
            </a:r>
            <a:r>
              <a:rPr lang="en-US" dirty="0"/>
              <a:t> instead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Typed Queries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2554069"/>
            <a:ext cx="73152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/>
              </a:rPr>
              <a:t>Query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query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em.createQuery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jpql.toString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CD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newCD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(CD)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query.getSingleResult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3849469"/>
            <a:ext cx="78486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/>
              </a:rPr>
              <a:t>TypedQuery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&lt;CD&gt;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tQuery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em.createQuery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jpql.toString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CD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newCD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tQuery.getSingleResult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559168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B3B63B-347E-4BB2-B325-8939AD366165}"/>
              </a:ext>
            </a:extLst>
          </p:cNvPr>
          <p:cNvSpPr/>
          <p:nvPr/>
        </p:nvSpPr>
        <p:spPr>
          <a:xfrm>
            <a:off x="1727791" y="1031359"/>
            <a:ext cx="6810153" cy="276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592880" cy="4407408"/>
          </a:xfrm>
        </p:spPr>
        <p:txBody>
          <a:bodyPr/>
          <a:lstStyle/>
          <a:p>
            <a:r>
              <a:rPr lang="en-US" dirty="0"/>
              <a:t>When we looked at the simple Book class, you might recall this annotation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list many named queries for an entity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These work much like other queries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Queries</a:t>
            </a:r>
            <a:br>
              <a:rPr lang="en-US" dirty="0"/>
            </a:br>
            <a:r>
              <a:rPr lang="en-US" sz="1600" dirty="0">
                <a:solidFill>
                  <a:schemeClr val="bg2"/>
                </a:solidFill>
              </a:rPr>
              <a:t>(refer to </a:t>
            </a:r>
            <a:r>
              <a:rPr lang="en-US" sz="1600" dirty="0">
                <a:solidFill>
                  <a:schemeClr val="bg2"/>
                </a:solidFill>
                <a:hlinkClick r:id="rId2" action="ppaction://hlinksldjump"/>
              </a:rPr>
              <a:t>A simpler representation of Book.java  [no inheritance]  (1)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286000"/>
            <a:ext cx="8001000" cy="5878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@Entity</a:t>
            </a:r>
          </a:p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NamedQuery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findAllBooks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query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"SELECT b FROM Book b"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</a:t>
            </a:r>
            <a:endParaRPr lang="en-US" sz="1400" dirty="0">
              <a:solidFill>
                <a:prstClr val="black"/>
              </a:solidFill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429000"/>
            <a:ext cx="8001000" cy="15788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@Entity</a:t>
            </a:r>
          </a:p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NamedQueries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({</a:t>
            </a:r>
          </a:p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@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NamedQuery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findAllBooks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query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"SELECT b FROM Book b"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),</a:t>
            </a:r>
          </a:p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@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NamedQuery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findBooksByAuthor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</a:t>
            </a:r>
          </a:p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       query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"SELECT b FROM Book b WHERE </a:t>
            </a:r>
            <a:r>
              <a:rPr lang="en-US" sz="1400" dirty="0" err="1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b.author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 = :author"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)</a:t>
            </a:r>
          </a:p>
          <a:p>
            <a:pPr lvl="0">
              <a:lnSpc>
                <a:spcPct val="115000"/>
              </a:lnSpc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})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801380"/>
            <a:ext cx="77724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Query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query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em.createNamedQuery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findBooksByAuthor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query.setParameter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"author"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"Isaac Asimov"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361222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several named queries that can be defined at the entity level.</a:t>
            </a:r>
          </a:p>
          <a:p>
            <a:r>
              <a:rPr lang="en-US" dirty="0"/>
              <a:t>Include class name in the query name</a:t>
            </a:r>
          </a:p>
          <a:p>
            <a:r>
              <a:rPr lang="en-US" dirty="0"/>
              <a:t>You can create a CONSTANT in your class so that future developers will be able to see the queries in an 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Named Queries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3352800"/>
            <a:ext cx="8458200" cy="1826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@Entity</a:t>
            </a:r>
          </a:p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NamedQuery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(name =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Customer.FIND_ALL_BY_STATE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 </a:t>
            </a:r>
          </a:p>
          <a:p>
            <a:pPr lvl="0">
              <a:lnSpc>
                <a:spcPct val="115000"/>
              </a:lnSpc>
            </a:pP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            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query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"SELECT c FROM Customer c WHERE </a:t>
            </a:r>
            <a:r>
              <a:rPr lang="en-US" sz="1400" dirty="0" err="1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c.state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 = :state")</a:t>
            </a: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Customer {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	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   // Constants for queries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static final 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String FIND_ALL_BY_STATE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Customer.findAllByState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400" dirty="0">
              <a:solidFill>
                <a:srgbClr val="3F7F5F"/>
              </a:solidFill>
              <a:latin typeface="Calibri"/>
              <a:ea typeface="Calibri"/>
              <a:cs typeface="Times New Roman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0"/>
            <a:ext cx="8024813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5577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necessary, queries can be constructed natively.</a:t>
            </a:r>
          </a:p>
          <a:p>
            <a:r>
              <a:rPr lang="en-US" dirty="0"/>
              <a:t>You sacrifice database </a:t>
            </a:r>
            <a:r>
              <a:rPr lang="en-US" dirty="0" err="1"/>
              <a:t>portablility</a:t>
            </a:r>
            <a:r>
              <a:rPr lang="en-US" dirty="0"/>
              <a:t>, but there are times when it is useful</a:t>
            </a:r>
          </a:p>
          <a:p>
            <a:r>
              <a:rPr lang="en-US" dirty="0"/>
              <a:t>Use </a:t>
            </a:r>
            <a:r>
              <a:rPr lang="en-US" dirty="0" err="1"/>
              <a:t>em.createNativeQuery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Queries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276600"/>
            <a:ext cx="6475413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17" y="4267200"/>
            <a:ext cx="5994400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41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2154C2-8451-4E58-BD64-95678E25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719071"/>
            <a:ext cx="4445337" cy="4407408"/>
          </a:xfrm>
        </p:spPr>
        <p:txBody>
          <a:bodyPr/>
          <a:lstStyle/>
          <a:p>
            <a:r>
              <a:rPr lang="en-US" dirty="0"/>
              <a:t>From Eclipse's Database Development perspective, you can browse Oracle</a:t>
            </a:r>
          </a:p>
          <a:p>
            <a:endParaRPr lang="en-US" dirty="0"/>
          </a:p>
          <a:p>
            <a:r>
              <a:rPr lang="en-US" dirty="0"/>
              <a:t>Here's </a:t>
            </a:r>
            <a:r>
              <a:rPr lang="en-US" dirty="0" err="1"/>
              <a:t>scott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F6279-609F-44F4-84B6-4229596F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5847"/>
            <a:ext cx="5226513" cy="1054394"/>
          </a:xfrm>
        </p:spPr>
        <p:txBody>
          <a:bodyPr/>
          <a:lstStyle/>
          <a:p>
            <a:r>
              <a:rPr lang="en-US" dirty="0"/>
              <a:t>Use Eclipse to access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A228C-54A1-485F-AA69-2F4C31B03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000" b="18015"/>
          <a:stretch/>
        </p:blipFill>
        <p:spPr>
          <a:xfrm>
            <a:off x="5813405" y="155284"/>
            <a:ext cx="3171962" cy="66761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B14A9F-5103-432A-9525-B40B2E899E82}"/>
              </a:ext>
            </a:extLst>
          </p:cNvPr>
          <p:cNvCxnSpPr>
            <a:cxnSpLocks/>
          </p:cNvCxnSpPr>
          <p:nvPr/>
        </p:nvCxnSpPr>
        <p:spPr>
          <a:xfrm>
            <a:off x="2101303" y="3469875"/>
            <a:ext cx="4360053" cy="15562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539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37E0E-1B7D-41DD-AB0B-119D8EECD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B5BE0-F9BE-402C-83C3-61BA4459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concerns</a:t>
            </a:r>
          </a:p>
        </p:txBody>
      </p:sp>
    </p:spTree>
    <p:extLst>
      <p:ext uri="{BB962C8B-B14F-4D97-AF65-F5344CB8AC3E}">
        <p14:creationId xmlns:p14="http://schemas.microsoft.com/office/powerpoint/2010/main" val="10289334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141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CD Title</a:t>
            </a:r>
          </a:p>
        </p:txBody>
      </p:sp>
      <p:sp>
        <p:nvSpPr>
          <p:cNvPr id="8" name="Rectangle 7"/>
          <p:cNvSpPr/>
          <p:nvPr/>
        </p:nvSpPr>
        <p:spPr>
          <a:xfrm>
            <a:off x="241540" y="678723"/>
            <a:ext cx="8902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updateCDtitle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(Integer id, String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newTitle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EntityManagerFactory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Persistence.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createEntityManagerFactory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>
                <a:solidFill>
                  <a:srgbClr val="2A00FF"/>
                </a:solidFill>
                <a:latin typeface="Courier New"/>
              </a:rPr>
              <a:t>"chapter04"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EntityManager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emf.createEntityManager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EntityTransaction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em.getTransaction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600" b="1" dirty="0">
              <a:latin typeface="Courier New"/>
            </a:endParaRPr>
          </a:p>
          <a:p>
            <a:r>
              <a:rPr lang="en-US" sz="1600" b="1" dirty="0">
                <a:solidFill>
                  <a:srgbClr val="3F7F5F"/>
                </a:solidFill>
                <a:latin typeface="Courier New"/>
              </a:rPr>
              <a:t>//  1.  CD is fetched from database before commit.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CD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myCD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em.find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CD.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id);</a:t>
            </a:r>
          </a:p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   // Display time stamps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Date now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Date();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600" i="1" dirty="0" err="1">
                <a:solidFill>
                  <a:srgbClr val="2A00FF"/>
                </a:solidFill>
                <a:latin typeface="Courier New"/>
              </a:rPr>
              <a:t>nRecord</a:t>
            </a:r>
            <a:r>
              <a:rPr lang="en-US" sz="1600" i="1" dirty="0">
                <a:solidFill>
                  <a:srgbClr val="2A00FF"/>
                </a:solidFill>
                <a:latin typeface="Courier New"/>
              </a:rPr>
              <a:t> found by EM "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 + now);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CD.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displayCDbyID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(id);</a:t>
            </a:r>
          </a:p>
          <a:p>
            <a:endParaRPr lang="en-US" sz="1600" b="1" dirty="0">
              <a:latin typeface="Courier New"/>
            </a:endParaRPr>
          </a:p>
          <a:p>
            <a:r>
              <a:rPr lang="en-US" sz="1600" b="1" dirty="0">
                <a:solidFill>
                  <a:srgbClr val="3F7F5F"/>
                </a:solidFill>
                <a:latin typeface="Courier New"/>
              </a:rPr>
              <a:t>// 2.  Wait for user to confirm (bad coding, demonstrates concurrency)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Util.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ConsoleInput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>
                <a:solidFill>
                  <a:srgbClr val="2A00FF"/>
                </a:solidFill>
                <a:latin typeface="Courier New"/>
              </a:rPr>
              <a:t>"\</a:t>
            </a:r>
            <a:r>
              <a:rPr lang="en-US" sz="1600" i="1" dirty="0" err="1">
                <a:solidFill>
                  <a:srgbClr val="2A00FF"/>
                </a:solidFill>
                <a:latin typeface="Courier New"/>
              </a:rPr>
              <a:t>nPress</a:t>
            </a:r>
            <a:r>
              <a:rPr lang="en-US" sz="1600" i="1" dirty="0">
                <a:solidFill>
                  <a:srgbClr val="2A00FF"/>
                </a:solidFill>
                <a:latin typeface="Courier New"/>
              </a:rPr>
              <a:t> ENTER to confirm title change."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endParaRPr lang="en-US" sz="1600" b="1" dirty="0">
              <a:latin typeface="Courier New"/>
            </a:endParaRPr>
          </a:p>
          <a:p>
            <a:r>
              <a:rPr lang="en-US" sz="1600" b="1" dirty="0">
                <a:solidFill>
                  <a:srgbClr val="3F7F5F"/>
                </a:solidFill>
                <a:latin typeface="Courier New"/>
              </a:rPr>
              <a:t>// 3.  CD is committed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myCD.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newTitle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   // Display time stamps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now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Date();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i="1" dirty="0">
                <a:solidFill>
                  <a:srgbClr val="2A00FF"/>
                </a:solidFill>
                <a:latin typeface="Courier New"/>
              </a:rPr>
              <a:t>"Record committed "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 + now);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CD.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displayCDbyID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(id);    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//  ...more code follows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8000" y="3104836"/>
            <a:ext cx="2081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 time between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finding record and</a:t>
            </a:r>
          </a:p>
          <a:p>
            <a:r>
              <a:rPr lang="en-US" dirty="0">
                <a:solidFill>
                  <a:srgbClr val="FF0000"/>
                </a:solidFill>
              </a:rPr>
              <a:t>committing it !!!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7506" y="2307182"/>
            <a:ext cx="8668988" cy="5991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28600" y="4114800"/>
            <a:ext cx="8668988" cy="5991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19694" y="4851608"/>
            <a:ext cx="8668988" cy="101579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flipH="1">
            <a:off x="8256182" y="2709090"/>
            <a:ext cx="125818" cy="2650414"/>
            <a:chOff x="818705" y="2679403"/>
            <a:chExt cx="125818" cy="1380996"/>
          </a:xfrm>
        </p:grpSpPr>
        <p:sp>
          <p:nvSpPr>
            <p:cNvPr id="14" name="Oval 13"/>
            <p:cNvSpPr/>
            <p:nvPr/>
          </p:nvSpPr>
          <p:spPr>
            <a:xfrm>
              <a:off x="818706" y="2679403"/>
              <a:ext cx="116958" cy="1594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7565" y="3900910"/>
              <a:ext cx="116958" cy="1594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urved Connector 16"/>
            <p:cNvCxnSpPr>
              <a:stCxn id="14" idx="2"/>
              <a:endCxn id="15" idx="2"/>
            </p:cNvCxnSpPr>
            <p:nvPr/>
          </p:nvCxnSpPr>
          <p:spPr>
            <a:xfrm rot="10800000" flipH="1" flipV="1">
              <a:off x="818705" y="2759147"/>
              <a:ext cx="8859" cy="1221507"/>
            </a:xfrm>
            <a:prstGeom prst="curvedConnector3">
              <a:avLst>
                <a:gd name="adj1" fmla="val -6709109"/>
              </a:avLst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5959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0" name="Content Placeholder 17419"/>
          <p:cNvSpPr>
            <a:spLocks noGrp="1"/>
          </p:cNvSpPr>
          <p:nvPr>
            <p:ph sz="half" idx="1"/>
          </p:nvPr>
        </p:nvSpPr>
        <p:spPr>
          <a:xfrm>
            <a:off x="457200" y="2819400"/>
            <a:ext cx="4038600" cy="3307080"/>
          </a:xfrm>
        </p:spPr>
        <p:txBody>
          <a:bodyPr/>
          <a:lstStyle/>
          <a:p>
            <a:pPr marL="403225" indent="-358775"/>
            <a:r>
              <a:rPr lang="en-US" dirty="0"/>
              <a:t>Bill decides to </a:t>
            </a:r>
            <a:br>
              <a:rPr lang="en-US" dirty="0"/>
            </a:br>
            <a:r>
              <a:rPr lang="en-US" dirty="0"/>
              <a:t>edit a CD.</a:t>
            </a:r>
          </a:p>
        </p:txBody>
      </p:sp>
      <p:sp>
        <p:nvSpPr>
          <p:cNvPr id="17421" name="Content Placeholder 17420"/>
          <p:cNvSpPr>
            <a:spLocks noGrp="1"/>
          </p:cNvSpPr>
          <p:nvPr>
            <p:ph sz="half" idx="2"/>
          </p:nvPr>
        </p:nvSpPr>
        <p:spPr>
          <a:xfrm>
            <a:off x="4648200" y="2819400"/>
            <a:ext cx="4267200" cy="3307080"/>
          </a:xfrm>
        </p:spPr>
        <p:txBody>
          <a:bodyPr/>
          <a:lstStyle/>
          <a:p>
            <a:pPr marL="344488" indent="-300038"/>
            <a:r>
              <a:rPr lang="en-US" dirty="0"/>
              <a:t>Cherise decides to </a:t>
            </a:r>
            <a:br>
              <a:rPr lang="en-US" dirty="0"/>
            </a:br>
            <a:r>
              <a:rPr lang="en-US" dirty="0"/>
              <a:t>edit the same CD.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2C06F2-CDD6-4D4A-9B64-D9EB72CA5C65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465226"/>
            <a:ext cx="5457825" cy="1971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443" name="Group 17442"/>
          <p:cNvGrpSpPr/>
          <p:nvPr/>
        </p:nvGrpSpPr>
        <p:grpSpPr>
          <a:xfrm>
            <a:off x="4185750" y="3774243"/>
            <a:ext cx="636587" cy="690983"/>
            <a:chOff x="4087813" y="2141958"/>
            <a:chExt cx="288925" cy="377825"/>
          </a:xfrm>
        </p:grpSpPr>
        <p:sp>
          <p:nvSpPr>
            <p:cNvPr id="62" name="Freeform 52"/>
            <p:cNvSpPr>
              <a:spLocks/>
            </p:cNvSpPr>
            <p:nvPr/>
          </p:nvSpPr>
          <p:spPr bwMode="auto">
            <a:xfrm>
              <a:off x="4148138" y="2421358"/>
              <a:ext cx="128588" cy="98425"/>
            </a:xfrm>
            <a:custGeom>
              <a:avLst/>
              <a:gdLst>
                <a:gd name="T0" fmla="*/ 0 w 163"/>
                <a:gd name="T1" fmla="*/ 56 h 125"/>
                <a:gd name="T2" fmla="*/ 1 w 163"/>
                <a:gd name="T3" fmla="*/ 46 h 125"/>
                <a:gd name="T4" fmla="*/ 6 w 163"/>
                <a:gd name="T5" fmla="*/ 37 h 125"/>
                <a:gd name="T6" fmla="*/ 12 w 163"/>
                <a:gd name="T7" fmla="*/ 28 h 125"/>
                <a:gd name="T8" fmla="*/ 21 w 163"/>
                <a:gd name="T9" fmla="*/ 19 h 125"/>
                <a:gd name="T10" fmla="*/ 31 w 163"/>
                <a:gd name="T11" fmla="*/ 12 h 125"/>
                <a:gd name="T12" fmla="*/ 43 w 163"/>
                <a:gd name="T13" fmla="*/ 6 h 125"/>
                <a:gd name="T14" fmla="*/ 57 w 163"/>
                <a:gd name="T15" fmla="*/ 1 h 125"/>
                <a:gd name="T16" fmla="*/ 72 w 163"/>
                <a:gd name="T17" fmla="*/ 0 h 125"/>
                <a:gd name="T18" fmla="*/ 90 w 163"/>
                <a:gd name="T19" fmla="*/ 1 h 125"/>
                <a:gd name="T20" fmla="*/ 107 w 163"/>
                <a:gd name="T21" fmla="*/ 5 h 125"/>
                <a:gd name="T22" fmla="*/ 124 w 163"/>
                <a:gd name="T23" fmla="*/ 11 h 125"/>
                <a:gd name="T24" fmla="*/ 136 w 163"/>
                <a:gd name="T25" fmla="*/ 18 h 125"/>
                <a:gd name="T26" fmla="*/ 148 w 163"/>
                <a:gd name="T27" fmla="*/ 26 h 125"/>
                <a:gd name="T28" fmla="*/ 156 w 163"/>
                <a:gd name="T29" fmla="*/ 35 h 125"/>
                <a:gd name="T30" fmla="*/ 160 w 163"/>
                <a:gd name="T31" fmla="*/ 44 h 125"/>
                <a:gd name="T32" fmla="*/ 163 w 163"/>
                <a:gd name="T33" fmla="*/ 53 h 125"/>
                <a:gd name="T34" fmla="*/ 162 w 163"/>
                <a:gd name="T35" fmla="*/ 69 h 125"/>
                <a:gd name="T36" fmla="*/ 158 w 163"/>
                <a:gd name="T37" fmla="*/ 83 h 125"/>
                <a:gd name="T38" fmla="*/ 152 w 163"/>
                <a:gd name="T39" fmla="*/ 96 h 125"/>
                <a:gd name="T40" fmla="*/ 144 w 163"/>
                <a:gd name="T41" fmla="*/ 106 h 125"/>
                <a:gd name="T42" fmla="*/ 134 w 163"/>
                <a:gd name="T43" fmla="*/ 114 h 125"/>
                <a:gd name="T44" fmla="*/ 121 w 163"/>
                <a:gd name="T45" fmla="*/ 120 h 125"/>
                <a:gd name="T46" fmla="*/ 107 w 163"/>
                <a:gd name="T47" fmla="*/ 124 h 125"/>
                <a:gd name="T48" fmla="*/ 91 w 163"/>
                <a:gd name="T49" fmla="*/ 125 h 125"/>
                <a:gd name="T50" fmla="*/ 70 w 163"/>
                <a:gd name="T51" fmla="*/ 124 h 125"/>
                <a:gd name="T52" fmla="*/ 52 w 163"/>
                <a:gd name="T53" fmla="*/ 120 h 125"/>
                <a:gd name="T54" fmla="*/ 36 w 163"/>
                <a:gd name="T55" fmla="*/ 113 h 125"/>
                <a:gd name="T56" fmla="*/ 23 w 163"/>
                <a:gd name="T57" fmla="*/ 105 h 125"/>
                <a:gd name="T58" fmla="*/ 13 w 163"/>
                <a:gd name="T59" fmla="*/ 95 h 125"/>
                <a:gd name="T60" fmla="*/ 6 w 163"/>
                <a:gd name="T61" fmla="*/ 83 h 125"/>
                <a:gd name="T62" fmla="*/ 1 w 163"/>
                <a:gd name="T63" fmla="*/ 71 h 125"/>
                <a:gd name="T64" fmla="*/ 0 w 163"/>
                <a:gd name="T65" fmla="*/ 5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125">
                  <a:moveTo>
                    <a:pt x="0" y="56"/>
                  </a:moveTo>
                  <a:lnTo>
                    <a:pt x="1" y="46"/>
                  </a:lnTo>
                  <a:lnTo>
                    <a:pt x="6" y="37"/>
                  </a:lnTo>
                  <a:lnTo>
                    <a:pt x="12" y="28"/>
                  </a:lnTo>
                  <a:lnTo>
                    <a:pt x="21" y="19"/>
                  </a:lnTo>
                  <a:lnTo>
                    <a:pt x="31" y="12"/>
                  </a:lnTo>
                  <a:lnTo>
                    <a:pt x="43" y="6"/>
                  </a:lnTo>
                  <a:lnTo>
                    <a:pt x="57" y="1"/>
                  </a:lnTo>
                  <a:lnTo>
                    <a:pt x="72" y="0"/>
                  </a:lnTo>
                  <a:lnTo>
                    <a:pt x="90" y="1"/>
                  </a:lnTo>
                  <a:lnTo>
                    <a:pt x="107" y="5"/>
                  </a:lnTo>
                  <a:lnTo>
                    <a:pt x="124" y="11"/>
                  </a:lnTo>
                  <a:lnTo>
                    <a:pt x="136" y="18"/>
                  </a:lnTo>
                  <a:lnTo>
                    <a:pt x="148" y="26"/>
                  </a:lnTo>
                  <a:lnTo>
                    <a:pt x="156" y="35"/>
                  </a:lnTo>
                  <a:lnTo>
                    <a:pt x="160" y="44"/>
                  </a:lnTo>
                  <a:lnTo>
                    <a:pt x="163" y="53"/>
                  </a:lnTo>
                  <a:lnTo>
                    <a:pt x="162" y="69"/>
                  </a:lnTo>
                  <a:lnTo>
                    <a:pt x="158" y="83"/>
                  </a:lnTo>
                  <a:lnTo>
                    <a:pt x="152" y="96"/>
                  </a:lnTo>
                  <a:lnTo>
                    <a:pt x="144" y="106"/>
                  </a:lnTo>
                  <a:lnTo>
                    <a:pt x="134" y="114"/>
                  </a:lnTo>
                  <a:lnTo>
                    <a:pt x="121" y="120"/>
                  </a:lnTo>
                  <a:lnTo>
                    <a:pt x="107" y="124"/>
                  </a:lnTo>
                  <a:lnTo>
                    <a:pt x="91" y="125"/>
                  </a:lnTo>
                  <a:lnTo>
                    <a:pt x="70" y="124"/>
                  </a:lnTo>
                  <a:lnTo>
                    <a:pt x="52" y="120"/>
                  </a:lnTo>
                  <a:lnTo>
                    <a:pt x="36" y="113"/>
                  </a:lnTo>
                  <a:lnTo>
                    <a:pt x="23" y="105"/>
                  </a:lnTo>
                  <a:lnTo>
                    <a:pt x="13" y="95"/>
                  </a:lnTo>
                  <a:lnTo>
                    <a:pt x="6" y="83"/>
                  </a:lnTo>
                  <a:lnTo>
                    <a:pt x="1" y="7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0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3"/>
            <p:cNvSpPr>
              <a:spLocks/>
            </p:cNvSpPr>
            <p:nvPr/>
          </p:nvSpPr>
          <p:spPr bwMode="auto">
            <a:xfrm>
              <a:off x="4087813" y="2141958"/>
              <a:ext cx="288925" cy="247650"/>
            </a:xfrm>
            <a:custGeom>
              <a:avLst/>
              <a:gdLst>
                <a:gd name="T0" fmla="*/ 97 w 364"/>
                <a:gd name="T1" fmla="*/ 195 h 312"/>
                <a:gd name="T2" fmla="*/ 231 w 364"/>
                <a:gd name="T3" fmla="*/ 193 h 312"/>
                <a:gd name="T4" fmla="*/ 228 w 364"/>
                <a:gd name="T5" fmla="*/ 90 h 312"/>
                <a:gd name="T6" fmla="*/ 126 w 364"/>
                <a:gd name="T7" fmla="*/ 90 h 312"/>
                <a:gd name="T8" fmla="*/ 126 w 364"/>
                <a:gd name="T9" fmla="*/ 152 h 312"/>
                <a:gd name="T10" fmla="*/ 0 w 364"/>
                <a:gd name="T11" fmla="*/ 152 h 312"/>
                <a:gd name="T12" fmla="*/ 0 w 364"/>
                <a:gd name="T13" fmla="*/ 142 h 312"/>
                <a:gd name="T14" fmla="*/ 4 w 364"/>
                <a:gd name="T15" fmla="*/ 109 h 312"/>
                <a:gd name="T16" fmla="*/ 12 w 364"/>
                <a:gd name="T17" fmla="*/ 81 h 312"/>
                <a:gd name="T18" fmla="*/ 26 w 364"/>
                <a:gd name="T19" fmla="*/ 56 h 312"/>
                <a:gd name="T20" fmla="*/ 46 w 364"/>
                <a:gd name="T21" fmla="*/ 37 h 312"/>
                <a:gd name="T22" fmla="*/ 71 w 364"/>
                <a:gd name="T23" fmla="*/ 21 h 312"/>
                <a:gd name="T24" fmla="*/ 102 w 364"/>
                <a:gd name="T25" fmla="*/ 9 h 312"/>
                <a:gd name="T26" fmla="*/ 137 w 364"/>
                <a:gd name="T27" fmla="*/ 2 h 312"/>
                <a:gd name="T28" fmla="*/ 178 w 364"/>
                <a:gd name="T29" fmla="*/ 0 h 312"/>
                <a:gd name="T30" fmla="*/ 199 w 364"/>
                <a:gd name="T31" fmla="*/ 1 h 312"/>
                <a:gd name="T32" fmla="*/ 219 w 364"/>
                <a:gd name="T33" fmla="*/ 2 h 312"/>
                <a:gd name="T34" fmla="*/ 238 w 364"/>
                <a:gd name="T35" fmla="*/ 6 h 312"/>
                <a:gd name="T36" fmla="*/ 256 w 364"/>
                <a:gd name="T37" fmla="*/ 9 h 312"/>
                <a:gd name="T38" fmla="*/ 272 w 364"/>
                <a:gd name="T39" fmla="*/ 15 h 312"/>
                <a:gd name="T40" fmla="*/ 287 w 364"/>
                <a:gd name="T41" fmla="*/ 21 h 312"/>
                <a:gd name="T42" fmla="*/ 301 w 364"/>
                <a:gd name="T43" fmla="*/ 28 h 312"/>
                <a:gd name="T44" fmla="*/ 315 w 364"/>
                <a:gd name="T45" fmla="*/ 36 h 312"/>
                <a:gd name="T46" fmla="*/ 325 w 364"/>
                <a:gd name="T47" fmla="*/ 44 h 312"/>
                <a:gd name="T48" fmla="*/ 336 w 364"/>
                <a:gd name="T49" fmla="*/ 53 h 312"/>
                <a:gd name="T50" fmla="*/ 345 w 364"/>
                <a:gd name="T51" fmla="*/ 62 h 312"/>
                <a:gd name="T52" fmla="*/ 352 w 364"/>
                <a:gd name="T53" fmla="*/ 71 h 312"/>
                <a:gd name="T54" fmla="*/ 358 w 364"/>
                <a:gd name="T55" fmla="*/ 82 h 312"/>
                <a:gd name="T56" fmla="*/ 361 w 364"/>
                <a:gd name="T57" fmla="*/ 92 h 312"/>
                <a:gd name="T58" fmla="*/ 363 w 364"/>
                <a:gd name="T59" fmla="*/ 104 h 312"/>
                <a:gd name="T60" fmla="*/ 364 w 364"/>
                <a:gd name="T61" fmla="*/ 114 h 312"/>
                <a:gd name="T62" fmla="*/ 362 w 364"/>
                <a:gd name="T63" fmla="*/ 151 h 312"/>
                <a:gd name="T64" fmla="*/ 356 w 364"/>
                <a:gd name="T65" fmla="*/ 183 h 312"/>
                <a:gd name="T66" fmla="*/ 345 w 364"/>
                <a:gd name="T67" fmla="*/ 210 h 312"/>
                <a:gd name="T68" fmla="*/ 330 w 364"/>
                <a:gd name="T69" fmla="*/ 230 h 312"/>
                <a:gd name="T70" fmla="*/ 310 w 364"/>
                <a:gd name="T71" fmla="*/ 246 h 312"/>
                <a:gd name="T72" fmla="*/ 286 w 364"/>
                <a:gd name="T73" fmla="*/ 258 h 312"/>
                <a:gd name="T74" fmla="*/ 257 w 364"/>
                <a:gd name="T75" fmla="*/ 265 h 312"/>
                <a:gd name="T76" fmla="*/ 223 w 364"/>
                <a:gd name="T77" fmla="*/ 267 h 312"/>
                <a:gd name="T78" fmla="*/ 216 w 364"/>
                <a:gd name="T79" fmla="*/ 267 h 312"/>
                <a:gd name="T80" fmla="*/ 216 w 364"/>
                <a:gd name="T81" fmla="*/ 312 h 312"/>
                <a:gd name="T82" fmla="*/ 97 w 364"/>
                <a:gd name="T83" fmla="*/ 312 h 312"/>
                <a:gd name="T84" fmla="*/ 97 w 364"/>
                <a:gd name="T85" fmla="*/ 19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4" h="312">
                  <a:moveTo>
                    <a:pt x="97" y="195"/>
                  </a:moveTo>
                  <a:lnTo>
                    <a:pt x="231" y="193"/>
                  </a:lnTo>
                  <a:lnTo>
                    <a:pt x="228" y="90"/>
                  </a:lnTo>
                  <a:lnTo>
                    <a:pt x="126" y="90"/>
                  </a:lnTo>
                  <a:lnTo>
                    <a:pt x="126" y="152"/>
                  </a:lnTo>
                  <a:lnTo>
                    <a:pt x="0" y="152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2" y="81"/>
                  </a:lnTo>
                  <a:lnTo>
                    <a:pt x="26" y="56"/>
                  </a:lnTo>
                  <a:lnTo>
                    <a:pt x="46" y="37"/>
                  </a:lnTo>
                  <a:lnTo>
                    <a:pt x="71" y="21"/>
                  </a:lnTo>
                  <a:lnTo>
                    <a:pt x="102" y="9"/>
                  </a:lnTo>
                  <a:lnTo>
                    <a:pt x="137" y="2"/>
                  </a:lnTo>
                  <a:lnTo>
                    <a:pt x="178" y="0"/>
                  </a:lnTo>
                  <a:lnTo>
                    <a:pt x="199" y="1"/>
                  </a:lnTo>
                  <a:lnTo>
                    <a:pt x="219" y="2"/>
                  </a:lnTo>
                  <a:lnTo>
                    <a:pt x="238" y="6"/>
                  </a:lnTo>
                  <a:lnTo>
                    <a:pt x="256" y="9"/>
                  </a:lnTo>
                  <a:lnTo>
                    <a:pt x="272" y="15"/>
                  </a:lnTo>
                  <a:lnTo>
                    <a:pt x="287" y="21"/>
                  </a:lnTo>
                  <a:lnTo>
                    <a:pt x="301" y="28"/>
                  </a:lnTo>
                  <a:lnTo>
                    <a:pt x="315" y="36"/>
                  </a:lnTo>
                  <a:lnTo>
                    <a:pt x="325" y="44"/>
                  </a:lnTo>
                  <a:lnTo>
                    <a:pt x="336" y="53"/>
                  </a:lnTo>
                  <a:lnTo>
                    <a:pt x="345" y="62"/>
                  </a:lnTo>
                  <a:lnTo>
                    <a:pt x="352" y="71"/>
                  </a:lnTo>
                  <a:lnTo>
                    <a:pt x="358" y="82"/>
                  </a:lnTo>
                  <a:lnTo>
                    <a:pt x="361" y="92"/>
                  </a:lnTo>
                  <a:lnTo>
                    <a:pt x="363" y="104"/>
                  </a:lnTo>
                  <a:lnTo>
                    <a:pt x="364" y="114"/>
                  </a:lnTo>
                  <a:lnTo>
                    <a:pt x="362" y="151"/>
                  </a:lnTo>
                  <a:lnTo>
                    <a:pt x="356" y="183"/>
                  </a:lnTo>
                  <a:lnTo>
                    <a:pt x="345" y="210"/>
                  </a:lnTo>
                  <a:lnTo>
                    <a:pt x="330" y="230"/>
                  </a:lnTo>
                  <a:lnTo>
                    <a:pt x="310" y="246"/>
                  </a:lnTo>
                  <a:lnTo>
                    <a:pt x="286" y="258"/>
                  </a:lnTo>
                  <a:lnTo>
                    <a:pt x="257" y="265"/>
                  </a:lnTo>
                  <a:lnTo>
                    <a:pt x="223" y="267"/>
                  </a:lnTo>
                  <a:lnTo>
                    <a:pt x="216" y="267"/>
                  </a:lnTo>
                  <a:lnTo>
                    <a:pt x="216" y="312"/>
                  </a:lnTo>
                  <a:lnTo>
                    <a:pt x="97" y="312"/>
                  </a:lnTo>
                  <a:lnTo>
                    <a:pt x="97" y="195"/>
                  </a:lnTo>
                  <a:close/>
                </a:path>
              </a:pathLst>
            </a:custGeom>
            <a:solidFill>
              <a:srgbClr val="FC0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16358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The Referee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37012" y="1600200"/>
            <a:ext cx="6744988" cy="1709928"/>
          </a:xfrm>
        </p:spPr>
        <p:txBody>
          <a:bodyPr/>
          <a:lstStyle/>
          <a:p>
            <a:pPr marL="339725" indent="-295275"/>
            <a:r>
              <a:rPr lang="en-US" dirty="0"/>
              <a:t>Time stamps</a:t>
            </a:r>
          </a:p>
          <a:p>
            <a:pPr marL="614045" lvl="1" indent="-295275"/>
            <a:r>
              <a:rPr lang="en-US" dirty="0"/>
              <a:t>Note the </a:t>
            </a:r>
            <a:r>
              <a:rPr lang="en-US" dirty="0" err="1">
                <a:solidFill>
                  <a:schemeClr val="accent2"/>
                </a:solidFill>
              </a:rPr>
              <a:t>em.refresh</a:t>
            </a:r>
            <a:r>
              <a:rPr lang="en-US" dirty="0">
                <a:solidFill>
                  <a:schemeClr val="accent2"/>
                </a:solidFill>
              </a:rPr>
              <a:t>() 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/>
              <a:t>to return the most recent state.</a:t>
            </a:r>
          </a:p>
          <a:p>
            <a:pPr marL="614045" lvl="1" indent="-295275"/>
            <a:r>
              <a:rPr lang="en-US" dirty="0"/>
              <a:t>Otherwise, the Entity Manager could use a older, cached version of entity.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3843278"/>
            <a:ext cx="851284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displayCDbyID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(Integer id) {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EntityManagerFactory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emf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</a:t>
            </a:r>
            <a:br>
              <a:rPr lang="en-US" dirty="0">
                <a:solidFill>
                  <a:srgbClr val="000000"/>
                </a:solidFill>
                <a:latin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Persistence.</a:t>
            </a:r>
            <a:r>
              <a:rPr lang="en-US" i="1" dirty="0" err="1">
                <a:solidFill>
                  <a:srgbClr val="000000"/>
                </a:solidFill>
                <a:latin typeface="Courier New"/>
              </a:rPr>
              <a:t>createEntityManagerFactory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ourier New"/>
              </a:rPr>
              <a:t>"chapter04"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EntityManager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em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emf.createEntityManager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CD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myCD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em.find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CD.</a:t>
            </a:r>
            <a:r>
              <a:rPr lang="en-US" b="1" dirty="0" err="1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id);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em.refresh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myCD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Date now =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Date();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i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/>
              </a:rPr>
              <a:t>"Current DB state: "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myCD.</a:t>
            </a:r>
            <a:r>
              <a:rPr lang="en-US" dirty="0" err="1">
                <a:solidFill>
                  <a:srgbClr val="0000C0"/>
                </a:solidFill>
                <a:latin typeface="Courier New"/>
              </a:rPr>
              <a:t>title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+ </a:t>
            </a:r>
            <a:br>
              <a:rPr lang="en-US" dirty="0">
                <a:solidFill>
                  <a:srgbClr val="000000"/>
                </a:solidFill>
                <a:latin typeface="Courier New"/>
              </a:rPr>
            </a:br>
            <a:r>
              <a:rPr lang="en-US" dirty="0">
                <a:solidFill>
                  <a:srgbClr val="000000"/>
                </a:solidFill>
                <a:latin typeface="Courier New"/>
              </a:rPr>
              <a:t>                      </a:t>
            </a:r>
            <a:r>
              <a:rPr lang="en-US" dirty="0">
                <a:solidFill>
                  <a:srgbClr val="2A00FF"/>
                </a:solidFill>
                <a:latin typeface="Courier New"/>
              </a:rPr>
              <a:t>" by "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+ myCD.</a:t>
            </a:r>
            <a:r>
              <a:rPr lang="en-US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dirty="0">
                <a:solidFill>
                  <a:srgbClr val="2A00FF"/>
                </a:solidFill>
                <a:latin typeface="Courier New"/>
              </a:rPr>
              <a:t>"\n"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+ now); 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1"/>
          <p:cNvSpPr txBox="1">
            <a:spLocks/>
          </p:cNvSpPr>
          <p:nvPr/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2C06F2-CDD6-4D4A-9B64-D9EB72CA5C65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9"/>
          <a:stretch/>
        </p:blipFill>
        <p:spPr bwMode="auto">
          <a:xfrm flipH="1">
            <a:off x="7137957" y="4781138"/>
            <a:ext cx="759133" cy="88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30840" y="5058890"/>
            <a:ext cx="11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"The Ref"</a:t>
            </a:r>
          </a:p>
        </p:txBody>
      </p:sp>
    </p:spTree>
    <p:extLst>
      <p:ext uri="{BB962C8B-B14F-4D97-AF65-F5344CB8AC3E}">
        <p14:creationId xmlns:p14="http://schemas.microsoft.com/office/powerpoint/2010/main" val="23317629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Round 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12897" y="1867072"/>
            <a:ext cx="5544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Bill tries to update a CD </a:t>
            </a:r>
            <a:r>
              <a:rPr lang="en-US" sz="2400" u="sng" dirty="0">
                <a:solidFill>
                  <a:schemeClr val="tx2"/>
                </a:solidFill>
              </a:rPr>
              <a:t>title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at the same time that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Cherise tries to update a CD </a:t>
            </a:r>
            <a:r>
              <a:rPr lang="en-US" sz="2400" u="sng" dirty="0">
                <a:solidFill>
                  <a:schemeClr val="tx2"/>
                </a:solidFill>
              </a:rPr>
              <a:t>artist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for the same CD.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Bill commits first.</a:t>
            </a:r>
          </a:p>
        </p:txBody>
      </p:sp>
      <p:sp>
        <p:nvSpPr>
          <p:cNvPr id="3" name="Rectangle 2"/>
          <p:cNvSpPr/>
          <p:nvPr/>
        </p:nvSpPr>
        <p:spPr>
          <a:xfrm>
            <a:off x="2445458" y="4629881"/>
            <a:ext cx="4253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Who will win?</a:t>
            </a:r>
          </a:p>
        </p:txBody>
      </p:sp>
    </p:spTree>
    <p:extLst>
      <p:ext uri="{BB962C8B-B14F-4D97-AF65-F5344CB8AC3E}">
        <p14:creationId xmlns:p14="http://schemas.microsoft.com/office/powerpoint/2010/main" val="34175636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2" r="36056"/>
          <a:stretch/>
        </p:blipFill>
        <p:spPr bwMode="auto">
          <a:xfrm>
            <a:off x="4893984" y="2404387"/>
            <a:ext cx="4068524" cy="339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3" name="Picture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2" r="36056"/>
          <a:stretch/>
        </p:blipFill>
        <p:spPr bwMode="auto">
          <a:xfrm>
            <a:off x="151176" y="2404387"/>
            <a:ext cx="4068524" cy="339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Round One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2C06F2-CDD6-4D4A-9B64-D9EB72CA5C65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12897" y="1665175"/>
            <a:ext cx="554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At </a:t>
            </a:r>
            <a:r>
              <a:rPr lang="en-US" dirty="0">
                <a:solidFill>
                  <a:schemeClr val="accent2"/>
                </a:solidFill>
              </a:rPr>
              <a:t>3:20</a:t>
            </a:r>
            <a:r>
              <a:rPr lang="en-US" dirty="0">
                <a:solidFill>
                  <a:schemeClr val="tx2"/>
                </a:solidFill>
              </a:rPr>
              <a:t>, Bill and Cherise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chemeClr val="tx2"/>
                </a:solidFill>
              </a:rPr>
              <a:t>em.find</a:t>
            </a:r>
            <a:r>
              <a:rPr lang="en-US" dirty="0">
                <a:solidFill>
                  <a:schemeClr val="tx2"/>
                </a:solidFill>
              </a:rPr>
              <a:t>() the object in an identical state.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7398" y="5821339"/>
            <a:ext cx="3806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Bill commits first, at </a:t>
            </a:r>
            <a:r>
              <a:rPr lang="en-US" sz="1600" dirty="0">
                <a:solidFill>
                  <a:schemeClr val="accent2"/>
                </a:solidFill>
              </a:rPr>
              <a:t>3:21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Artist change makes it to database.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01023" y="5807169"/>
            <a:ext cx="352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Cherise commits second, at </a:t>
            </a:r>
            <a:r>
              <a:rPr lang="en-US" sz="1600" dirty="0">
                <a:solidFill>
                  <a:schemeClr val="accent2"/>
                </a:solidFill>
              </a:rPr>
              <a:t>3:22</a:t>
            </a:r>
          </a:p>
          <a:p>
            <a:r>
              <a:rPr lang="en-US" sz="1600" dirty="0">
                <a:solidFill>
                  <a:schemeClr val="tx2"/>
                </a:solidFill>
              </a:rPr>
              <a:t>Title change makes it to database.</a:t>
            </a:r>
          </a:p>
          <a:p>
            <a:r>
              <a:rPr lang="en-US" sz="1600" dirty="0">
                <a:solidFill>
                  <a:schemeClr val="tx2"/>
                </a:solidFill>
              </a:rPr>
              <a:t>Bill's author change still in database. </a:t>
            </a:r>
          </a:p>
        </p:txBody>
      </p:sp>
      <p:grpSp>
        <p:nvGrpSpPr>
          <p:cNvPr id="17418" name="Group 17417"/>
          <p:cNvGrpSpPr/>
          <p:nvPr/>
        </p:nvGrpSpPr>
        <p:grpSpPr>
          <a:xfrm flipV="1">
            <a:off x="7258648" y="4602408"/>
            <a:ext cx="970952" cy="822318"/>
            <a:chOff x="7204609" y="4602408"/>
            <a:chExt cx="970952" cy="822318"/>
          </a:xfrm>
        </p:grpSpPr>
        <p:sp>
          <p:nvSpPr>
            <p:cNvPr id="19" name="Freeform 18"/>
            <p:cNvSpPr/>
            <p:nvPr/>
          </p:nvSpPr>
          <p:spPr>
            <a:xfrm>
              <a:off x="7222249" y="4602408"/>
              <a:ext cx="818140" cy="144475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D05C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flipV="1">
              <a:off x="7204609" y="5280251"/>
              <a:ext cx="970952" cy="144475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D05C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7730043" y="5026648"/>
              <a:ext cx="602165" cy="0"/>
            </a:xfrm>
            <a:prstGeom prst="straightConnector1">
              <a:avLst/>
            </a:prstGeom>
            <a:ln w="28575">
              <a:solidFill>
                <a:srgbClr val="D05CD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207399" y="4428989"/>
            <a:ext cx="8755109" cy="4436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9" name="Freeform 17418"/>
          <p:cNvSpPr/>
          <p:nvPr/>
        </p:nvSpPr>
        <p:spPr>
          <a:xfrm>
            <a:off x="8305800" y="5416550"/>
            <a:ext cx="279400" cy="31750"/>
          </a:xfrm>
          <a:custGeom>
            <a:avLst/>
            <a:gdLst>
              <a:gd name="connsiteX0" fmla="*/ 0 w 279400"/>
              <a:gd name="connsiteY0" fmla="*/ 31750 h 31750"/>
              <a:gd name="connsiteX1" fmla="*/ 165100 w 279400"/>
              <a:gd name="connsiteY1" fmla="*/ 25400 h 31750"/>
              <a:gd name="connsiteX2" fmla="*/ 184150 w 279400"/>
              <a:gd name="connsiteY2" fmla="*/ 19050 h 31750"/>
              <a:gd name="connsiteX3" fmla="*/ 215900 w 279400"/>
              <a:gd name="connsiteY3" fmla="*/ 12700 h 31750"/>
              <a:gd name="connsiteX4" fmla="*/ 241300 w 279400"/>
              <a:gd name="connsiteY4" fmla="*/ 6350 h 31750"/>
              <a:gd name="connsiteX5" fmla="*/ 279400 w 279400"/>
              <a:gd name="connsiteY5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400" h="31750">
                <a:moveTo>
                  <a:pt x="0" y="31750"/>
                </a:moveTo>
                <a:cubicBezTo>
                  <a:pt x="55033" y="29633"/>
                  <a:pt x="110156" y="29189"/>
                  <a:pt x="165100" y="25400"/>
                </a:cubicBezTo>
                <a:cubicBezTo>
                  <a:pt x="171778" y="24939"/>
                  <a:pt x="177656" y="20673"/>
                  <a:pt x="184150" y="19050"/>
                </a:cubicBezTo>
                <a:cubicBezTo>
                  <a:pt x="194621" y="16432"/>
                  <a:pt x="205364" y="15041"/>
                  <a:pt x="215900" y="12700"/>
                </a:cubicBezTo>
                <a:cubicBezTo>
                  <a:pt x="224419" y="10807"/>
                  <a:pt x="232742" y="8062"/>
                  <a:pt x="241300" y="6350"/>
                </a:cubicBezTo>
                <a:cubicBezTo>
                  <a:pt x="253925" y="3825"/>
                  <a:pt x="279400" y="0"/>
                  <a:pt x="279400" y="0"/>
                </a:cubicBezTo>
              </a:path>
            </a:pathLst>
          </a:custGeom>
          <a:noFill/>
          <a:ln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20772031" flipH="1">
            <a:off x="8362950" y="5480050"/>
            <a:ext cx="279400" cy="31750"/>
          </a:xfrm>
          <a:custGeom>
            <a:avLst/>
            <a:gdLst>
              <a:gd name="connsiteX0" fmla="*/ 0 w 279400"/>
              <a:gd name="connsiteY0" fmla="*/ 31750 h 31750"/>
              <a:gd name="connsiteX1" fmla="*/ 165100 w 279400"/>
              <a:gd name="connsiteY1" fmla="*/ 25400 h 31750"/>
              <a:gd name="connsiteX2" fmla="*/ 184150 w 279400"/>
              <a:gd name="connsiteY2" fmla="*/ 19050 h 31750"/>
              <a:gd name="connsiteX3" fmla="*/ 215900 w 279400"/>
              <a:gd name="connsiteY3" fmla="*/ 12700 h 31750"/>
              <a:gd name="connsiteX4" fmla="*/ 241300 w 279400"/>
              <a:gd name="connsiteY4" fmla="*/ 6350 h 31750"/>
              <a:gd name="connsiteX5" fmla="*/ 279400 w 279400"/>
              <a:gd name="connsiteY5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400" h="31750">
                <a:moveTo>
                  <a:pt x="0" y="31750"/>
                </a:moveTo>
                <a:cubicBezTo>
                  <a:pt x="55033" y="29633"/>
                  <a:pt x="110156" y="29189"/>
                  <a:pt x="165100" y="25400"/>
                </a:cubicBezTo>
                <a:cubicBezTo>
                  <a:pt x="171778" y="24939"/>
                  <a:pt x="177656" y="20673"/>
                  <a:pt x="184150" y="19050"/>
                </a:cubicBezTo>
                <a:cubicBezTo>
                  <a:pt x="194621" y="16432"/>
                  <a:pt x="205364" y="15041"/>
                  <a:pt x="215900" y="12700"/>
                </a:cubicBezTo>
                <a:cubicBezTo>
                  <a:pt x="224419" y="10807"/>
                  <a:pt x="232742" y="8062"/>
                  <a:pt x="241300" y="6350"/>
                </a:cubicBezTo>
                <a:cubicBezTo>
                  <a:pt x="253925" y="3825"/>
                  <a:pt x="279400" y="0"/>
                  <a:pt x="279400" y="0"/>
                </a:cubicBezTo>
              </a:path>
            </a:pathLst>
          </a:custGeom>
          <a:noFill/>
          <a:ln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17" name="Group 17416"/>
          <p:cNvGrpSpPr/>
          <p:nvPr/>
        </p:nvGrpSpPr>
        <p:grpSpPr>
          <a:xfrm>
            <a:off x="3733800" y="4560346"/>
            <a:ext cx="374728" cy="929226"/>
            <a:chOff x="3639602" y="4560346"/>
            <a:chExt cx="374728" cy="929226"/>
          </a:xfrm>
        </p:grpSpPr>
        <p:sp>
          <p:nvSpPr>
            <p:cNvPr id="14" name="Freeform 13"/>
            <p:cNvSpPr/>
            <p:nvPr/>
          </p:nvSpPr>
          <p:spPr>
            <a:xfrm>
              <a:off x="3639602" y="5260972"/>
              <a:ext cx="374728" cy="228600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flipV="1">
              <a:off x="3639602" y="4560346"/>
              <a:ext cx="374728" cy="228600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endCxn id="14" idx="30"/>
            </p:cNvCxnSpPr>
            <p:nvPr/>
          </p:nvCxnSpPr>
          <p:spPr>
            <a:xfrm>
              <a:off x="3826967" y="4788946"/>
              <a:ext cx="25515" cy="475404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8064505" y="2404387"/>
            <a:ext cx="898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D05CD0"/>
                </a:solidFill>
                <a:sym typeface="Wingdings"/>
              </a:rPr>
              <a:t></a:t>
            </a:r>
            <a:endParaRPr lang="en-US" sz="4000" dirty="0">
              <a:solidFill>
                <a:srgbClr val="D05CD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697" y="2404387"/>
            <a:ext cx="898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  <a:sym typeface="Wingdings"/>
              </a:rPr>
              <a:t></a:t>
            </a:r>
            <a:endParaRPr lang="en-US" sz="6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3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7" grpId="0"/>
      <p:bldP spid="16" grpId="0" animBg="1"/>
      <p:bldP spid="17419" grpId="0" animBg="1"/>
      <p:bldP spid="48" grpId="0" animBg="1"/>
      <p:bldP spid="2" grpId="0"/>
      <p:bldP spid="2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Round Two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12897" y="1867072"/>
            <a:ext cx="5544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Bill tries to update a CD </a:t>
            </a:r>
            <a:r>
              <a:rPr lang="en-US" sz="2400" u="sng" dirty="0">
                <a:solidFill>
                  <a:schemeClr val="tx2"/>
                </a:solidFill>
              </a:rPr>
              <a:t>title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at the same time that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Cherise tries to update a CD </a:t>
            </a:r>
            <a:r>
              <a:rPr lang="en-US" sz="2400" u="sng" dirty="0">
                <a:solidFill>
                  <a:schemeClr val="tx2"/>
                </a:solidFill>
              </a:rPr>
              <a:t>title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for the same CD.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Bill commits first.</a:t>
            </a:r>
          </a:p>
        </p:txBody>
      </p:sp>
      <p:sp>
        <p:nvSpPr>
          <p:cNvPr id="3" name="Rectangle 2"/>
          <p:cNvSpPr/>
          <p:nvPr/>
        </p:nvSpPr>
        <p:spPr>
          <a:xfrm>
            <a:off x="2445458" y="4629881"/>
            <a:ext cx="4253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Who will win?</a:t>
            </a:r>
          </a:p>
        </p:txBody>
      </p:sp>
    </p:spTree>
    <p:extLst>
      <p:ext uri="{BB962C8B-B14F-4D97-AF65-F5344CB8AC3E}">
        <p14:creationId xmlns:p14="http://schemas.microsoft.com/office/powerpoint/2010/main" val="9719771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t="20954" r="36826" b="-298"/>
          <a:stretch/>
        </p:blipFill>
        <p:spPr bwMode="auto">
          <a:xfrm>
            <a:off x="161925" y="2412906"/>
            <a:ext cx="4029074" cy="340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4" r="36826"/>
          <a:stretch/>
        </p:blipFill>
        <p:spPr bwMode="auto">
          <a:xfrm>
            <a:off x="4942958" y="2406626"/>
            <a:ext cx="4019550" cy="339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Round Two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2C06F2-CDD6-4D4A-9B64-D9EB72CA5C65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12897" y="1665175"/>
            <a:ext cx="554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At </a:t>
            </a:r>
            <a:r>
              <a:rPr lang="en-US" dirty="0">
                <a:solidFill>
                  <a:schemeClr val="accent2"/>
                </a:solidFill>
              </a:rPr>
              <a:t>3:45</a:t>
            </a:r>
            <a:r>
              <a:rPr lang="en-US" dirty="0">
                <a:solidFill>
                  <a:schemeClr val="tx2"/>
                </a:solidFill>
              </a:rPr>
              <a:t>, Bill and Cherise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chemeClr val="tx2"/>
                </a:solidFill>
              </a:rPr>
              <a:t>em.find</a:t>
            </a:r>
            <a:r>
              <a:rPr lang="en-US" dirty="0">
                <a:solidFill>
                  <a:schemeClr val="tx2"/>
                </a:solidFill>
              </a:rPr>
              <a:t>() the object in an identical state.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7398" y="5821339"/>
            <a:ext cx="3806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Bill commits first, at </a:t>
            </a:r>
            <a:r>
              <a:rPr lang="en-US" sz="1600" dirty="0">
                <a:solidFill>
                  <a:schemeClr val="accent2"/>
                </a:solidFill>
              </a:rPr>
              <a:t>3:46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Title change makes it to database.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01023" y="5807169"/>
            <a:ext cx="3526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Cherise commits second, at </a:t>
            </a:r>
            <a:r>
              <a:rPr lang="en-US" sz="1600" dirty="0">
                <a:solidFill>
                  <a:schemeClr val="accent2"/>
                </a:solidFill>
              </a:rPr>
              <a:t>3:47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Cherise's</a:t>
            </a:r>
            <a:r>
              <a:rPr lang="en-US" sz="1600" dirty="0">
                <a:solidFill>
                  <a:schemeClr val="tx2"/>
                </a:solidFill>
              </a:rPr>
              <a:t> title change overwrites Bill's.</a:t>
            </a:r>
          </a:p>
        </p:txBody>
      </p:sp>
      <p:grpSp>
        <p:nvGrpSpPr>
          <p:cNvPr id="17418" name="Group 17417"/>
          <p:cNvGrpSpPr/>
          <p:nvPr/>
        </p:nvGrpSpPr>
        <p:grpSpPr>
          <a:xfrm flipV="1">
            <a:off x="7258648" y="4602408"/>
            <a:ext cx="970952" cy="822318"/>
            <a:chOff x="7204609" y="4602408"/>
            <a:chExt cx="970952" cy="822318"/>
          </a:xfrm>
        </p:grpSpPr>
        <p:sp>
          <p:nvSpPr>
            <p:cNvPr id="19" name="Freeform 18"/>
            <p:cNvSpPr/>
            <p:nvPr/>
          </p:nvSpPr>
          <p:spPr>
            <a:xfrm>
              <a:off x="7222249" y="4602408"/>
              <a:ext cx="818140" cy="144475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D05C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flipV="1">
              <a:off x="7204609" y="5280251"/>
              <a:ext cx="970952" cy="144475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D05C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7730043" y="5026648"/>
              <a:ext cx="602165" cy="0"/>
            </a:xfrm>
            <a:prstGeom prst="straightConnector1">
              <a:avLst/>
            </a:prstGeom>
            <a:ln w="28575">
              <a:solidFill>
                <a:srgbClr val="D05CD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8064505" y="2404387"/>
            <a:ext cx="898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D05CD0"/>
                </a:solidFill>
                <a:sym typeface="Wingdings"/>
              </a:rPr>
              <a:t></a:t>
            </a:r>
            <a:endParaRPr lang="en-US" sz="4000" dirty="0">
              <a:solidFill>
                <a:srgbClr val="D05CD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21697" y="2404387"/>
            <a:ext cx="898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  <a:sym typeface="Wingdings"/>
              </a:rPr>
              <a:t></a:t>
            </a:r>
            <a:endParaRPr lang="en-US" sz="6600" dirty="0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7399" y="4428989"/>
            <a:ext cx="8755109" cy="4436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09069" y="4572000"/>
            <a:ext cx="1335135" cy="852921"/>
            <a:chOff x="2209069" y="4572000"/>
            <a:chExt cx="1335135" cy="852921"/>
          </a:xfrm>
        </p:grpSpPr>
        <p:sp>
          <p:nvSpPr>
            <p:cNvPr id="40" name="Freeform 39"/>
            <p:cNvSpPr/>
            <p:nvPr/>
          </p:nvSpPr>
          <p:spPr>
            <a:xfrm flipV="1">
              <a:off x="2209069" y="4572000"/>
              <a:ext cx="1335135" cy="192180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endCxn id="29" idx="13"/>
            </p:cNvCxnSpPr>
            <p:nvPr/>
          </p:nvCxnSpPr>
          <p:spPr>
            <a:xfrm flipH="1">
              <a:off x="2283178" y="4746883"/>
              <a:ext cx="17418" cy="542869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 28"/>
            <p:cNvSpPr/>
            <p:nvPr/>
          </p:nvSpPr>
          <p:spPr>
            <a:xfrm flipV="1">
              <a:off x="2216579" y="5280250"/>
              <a:ext cx="450422" cy="144671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11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7" grpId="0"/>
      <p:bldP spid="2" grpId="0"/>
      <p:bldP spid="26" grpId="0"/>
      <p:bldP spid="1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JPA has two primary modes to lock database tables: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Optimistic locking </a:t>
            </a:r>
            <a:r>
              <a:rPr lang="en-US" sz="2800" b="1" dirty="0">
                <a:solidFill>
                  <a:schemeClr val="accent2"/>
                </a:solidFill>
                <a:sym typeface="Wingdings"/>
              </a:rPr>
              <a:t></a:t>
            </a:r>
            <a:endParaRPr lang="en-US" b="1" dirty="0"/>
          </a:p>
          <a:p>
            <a:pPr lvl="2"/>
            <a:r>
              <a:rPr lang="en-US" dirty="0"/>
              <a:t>Assumes </a:t>
            </a:r>
            <a:r>
              <a:rPr lang="en-US" u="sng" dirty="0"/>
              <a:t>most</a:t>
            </a:r>
            <a:r>
              <a:rPr lang="en-US" dirty="0"/>
              <a:t> database transactions </a:t>
            </a:r>
            <a:r>
              <a:rPr lang="en-US" u="sng" dirty="0"/>
              <a:t>don’t conflict </a:t>
            </a:r>
            <a:r>
              <a:rPr lang="en-US" dirty="0"/>
              <a:t>with other transactions. </a:t>
            </a:r>
          </a:p>
          <a:p>
            <a:pPr lvl="2">
              <a:spcAft>
                <a:spcPts val="0"/>
              </a:spcAft>
            </a:pPr>
            <a:r>
              <a:rPr lang="en-US" dirty="0"/>
              <a:t>Allows concurrency to be as permissive as possible when allowing transactions to execute.</a:t>
            </a:r>
          </a:p>
          <a:p>
            <a:pPr lvl="2">
              <a:spcAft>
                <a:spcPts val="0"/>
              </a:spcAft>
            </a:pPr>
            <a:r>
              <a:rPr lang="en-US" dirty="0"/>
              <a:t>Uses </a:t>
            </a:r>
            <a:r>
              <a:rPr lang="en-US" u="sng" dirty="0"/>
              <a:t>versioning 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Pessimistic locking </a:t>
            </a:r>
            <a:r>
              <a:rPr lang="en-US" sz="2800" b="1" dirty="0">
                <a:solidFill>
                  <a:schemeClr val="accent2"/>
                </a:solidFill>
                <a:sym typeface="Wingdings"/>
              </a:rPr>
              <a:t></a:t>
            </a:r>
            <a:endParaRPr lang="en-US" b="1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Assumes </a:t>
            </a:r>
            <a:r>
              <a:rPr lang="en-US" u="sng" dirty="0"/>
              <a:t>many</a:t>
            </a:r>
            <a:r>
              <a:rPr lang="en-US" dirty="0"/>
              <a:t> database transactions </a:t>
            </a:r>
            <a:r>
              <a:rPr lang="en-US" u="sng" dirty="0"/>
              <a:t>might conflict </a:t>
            </a:r>
            <a:r>
              <a:rPr lang="en-US" dirty="0"/>
              <a:t>with other transactions. </a:t>
            </a:r>
          </a:p>
          <a:p>
            <a:pPr lvl="2"/>
            <a:r>
              <a:rPr lang="en-US" dirty="0"/>
              <a:t>Lock is obtained on the resource before operating on it.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Locks can be obtained by these methods:</a:t>
            </a:r>
          </a:p>
          <a:p>
            <a:pPr lvl="1"/>
            <a:r>
              <a:rPr lang="en-US" dirty="0" err="1"/>
              <a:t>EntityManager.find</a:t>
            </a:r>
            <a:r>
              <a:rPr lang="en-US" dirty="0"/>
              <a:t>(),   </a:t>
            </a:r>
            <a:r>
              <a:rPr lang="en-US" dirty="0" err="1"/>
              <a:t>EntityManager.refresh</a:t>
            </a:r>
            <a:r>
              <a:rPr lang="en-US" dirty="0"/>
              <a:t>(),   </a:t>
            </a:r>
            <a:r>
              <a:rPr lang="en-US" dirty="0" err="1"/>
              <a:t>EntityManager.lock</a:t>
            </a:r>
            <a:r>
              <a:rPr lang="en-US" dirty="0"/>
              <a:t>()</a:t>
            </a: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CD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myCD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em.find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CD.class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id,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LockModeType.OPTIMISTIC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</a:t>
            </a:r>
          </a:p>
        </p:txBody>
      </p:sp>
    </p:spTree>
    <p:extLst>
      <p:ext uri="{BB962C8B-B14F-4D97-AF65-F5344CB8AC3E}">
        <p14:creationId xmlns:p14="http://schemas.microsoft.com/office/powerpoint/2010/main" val="33816769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2400" y="1600200"/>
          <a:ext cx="8407400" cy="5146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LockModeType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Requires 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Version</a:t>
                      </a:r>
                      <a:r>
                        <a:rPr lang="en-US" sz="1600" baseline="0" dirty="0"/>
                        <a:t> Attribute?</a:t>
                      </a:r>
                      <a:endParaRPr lang="en-US" sz="16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READ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Deprecated, same as OPTIMISTIC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WRITE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Deprecated, same as OPTIMISTIC_FORCE_INCREMENT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OPTIMISTIC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. .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OPTIMISTIC_FORCE_INCREMENT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 . 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PESSIMISTIC_READ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Forces serialization for </a:t>
                      </a:r>
                      <a:r>
                        <a:rPr lang="en-US" sz="1600" u="sng" dirty="0">
                          <a:solidFill>
                            <a:schemeClr val="accent2"/>
                          </a:solidFill>
                        </a:rPr>
                        <a:t>display</a:t>
                      </a:r>
                      <a:r>
                        <a:rPr lang="en-US" sz="1600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or update transactions.  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(You want to be sure the data is not being updated while you are </a:t>
                      </a:r>
                      <a:r>
                        <a:rPr lang="en-US" sz="1600" u="sng" baseline="0" dirty="0">
                          <a:solidFill>
                            <a:schemeClr val="tx1"/>
                          </a:solidFill>
                        </a:rPr>
                        <a:t>reading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it.)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PESSIMISTIC_WRITE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Forces serialization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among update transactions.  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(Updates are not in parallel.)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PESSIMISTIC_FORCE_INCREMENT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 . 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 Locking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58200" y="64312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149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Locks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5181600"/>
            <a:ext cx="8458200" cy="8382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971800"/>
            <a:ext cx="2057400" cy="1828800"/>
          </a:xfrm>
        </p:spPr>
        <p:txBody>
          <a:bodyPr/>
          <a:lstStyle/>
          <a:p>
            <a:r>
              <a:rPr lang="en-US" dirty="0"/>
              <a:t>Databases and Persistence</a:t>
            </a:r>
          </a:p>
          <a:p>
            <a:endParaRPr lang="en-US" dirty="0"/>
          </a:p>
          <a:p>
            <a:r>
              <a:rPr lang="en-US" dirty="0"/>
              <a:t>Java Persistence API (JPA)</a:t>
            </a:r>
          </a:p>
          <a:p>
            <a:endParaRPr lang="en-US" dirty="0"/>
          </a:p>
          <a:p>
            <a:r>
              <a:rPr lang="en-US" dirty="0"/>
              <a:t>Building a sample application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2960"/>
            <a:ext cx="5867400" cy="1828800"/>
          </a:xfrm>
        </p:spPr>
        <p:txBody>
          <a:bodyPr>
            <a:noAutofit/>
          </a:bodyPr>
          <a:lstStyle/>
          <a:p>
            <a:r>
              <a:rPr lang="en-US" sz="3600" dirty="0"/>
              <a:t>Persistence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Java Persistence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040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Round Three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12897" y="1867072"/>
            <a:ext cx="554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Bill tries to update a CD </a:t>
            </a:r>
            <a:r>
              <a:rPr lang="en-US" sz="2400" u="sng" dirty="0">
                <a:solidFill>
                  <a:schemeClr val="tx2"/>
                </a:solidFill>
              </a:rPr>
              <a:t>title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at the same time that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Cherise tries to update a CD </a:t>
            </a:r>
            <a:r>
              <a:rPr lang="en-US" sz="2400" u="sng" dirty="0">
                <a:solidFill>
                  <a:schemeClr val="tx2"/>
                </a:solidFill>
              </a:rPr>
              <a:t>title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for the same CD.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Bill commits first, but is very slow.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Locking is set to PESSIMISTIC_WRITE.</a:t>
            </a:r>
          </a:p>
        </p:txBody>
      </p:sp>
      <p:sp>
        <p:nvSpPr>
          <p:cNvPr id="3" name="Rectangle 2"/>
          <p:cNvSpPr/>
          <p:nvPr/>
        </p:nvSpPr>
        <p:spPr>
          <a:xfrm>
            <a:off x="2445458" y="5259256"/>
            <a:ext cx="4253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Who will win?</a:t>
            </a:r>
          </a:p>
        </p:txBody>
      </p:sp>
    </p:spTree>
    <p:extLst>
      <p:ext uri="{BB962C8B-B14F-4D97-AF65-F5344CB8AC3E}">
        <p14:creationId xmlns:p14="http://schemas.microsoft.com/office/powerpoint/2010/main" val="25400950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3" y="2919948"/>
            <a:ext cx="3719173" cy="3861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36" y="1935744"/>
            <a:ext cx="6106725" cy="4144999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"Slow" Bill vs. Cherise</a:t>
            </a:r>
            <a:br>
              <a:rPr lang="en-US" dirty="0"/>
            </a:br>
            <a:r>
              <a:rPr lang="en-US" sz="2400" dirty="0"/>
              <a:t>Round Three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2C06F2-CDD6-4D4A-9B64-D9EB72CA5C65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53825" y="1592818"/>
            <a:ext cx="1894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At </a:t>
            </a:r>
            <a:r>
              <a:rPr lang="en-US" dirty="0">
                <a:solidFill>
                  <a:schemeClr val="accent2"/>
                </a:solidFill>
              </a:rPr>
              <a:t>10:00</a:t>
            </a:r>
            <a:r>
              <a:rPr lang="en-US" dirty="0">
                <a:solidFill>
                  <a:schemeClr val="tx2"/>
                </a:solidFill>
              </a:rPr>
              <a:t>, Bill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and Cherise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both attempt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a change.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1450" y="6115050"/>
            <a:ext cx="4365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Bill commits record at </a:t>
            </a:r>
            <a:r>
              <a:rPr lang="en-US" sz="1600" dirty="0">
                <a:solidFill>
                  <a:schemeClr val="accent2"/>
                </a:solidFill>
              </a:rPr>
              <a:t>10:03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but Cherise never even got to find the record.</a:t>
            </a:r>
          </a:p>
        </p:txBody>
      </p:sp>
      <p:sp>
        <p:nvSpPr>
          <p:cNvPr id="2" name="Rectangle 1"/>
          <p:cNvSpPr/>
          <p:nvPr/>
        </p:nvSpPr>
        <p:spPr>
          <a:xfrm>
            <a:off x="8064505" y="2582512"/>
            <a:ext cx="898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D05CD0"/>
                </a:solidFill>
                <a:sym typeface="Wingdings"/>
              </a:rPr>
              <a:t></a:t>
            </a:r>
            <a:endParaRPr lang="en-US" sz="4000" dirty="0">
              <a:solidFill>
                <a:srgbClr val="D05CD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2347" y="2962275"/>
            <a:ext cx="898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  <a:sym typeface="Wingdings"/>
              </a:rPr>
              <a:t></a:t>
            </a:r>
            <a:endParaRPr lang="en-US" sz="6600" dirty="0">
              <a:solidFill>
                <a:srgbClr val="00B0F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334000" y="4419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endCxn id="11" idx="6"/>
          </p:cNvCxnSpPr>
          <p:nvPr/>
        </p:nvCxnSpPr>
        <p:spPr>
          <a:xfrm rot="5400000">
            <a:off x="5431458" y="3570561"/>
            <a:ext cx="865882" cy="908397"/>
          </a:xfrm>
          <a:prstGeom prst="bentConnector2">
            <a:avLst/>
          </a:prstGeom>
          <a:ln w="28575">
            <a:solidFill>
              <a:srgbClr val="D05CD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84207" y="2514600"/>
            <a:ext cx="19691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D05CD0"/>
                </a:solidFill>
              </a:rPr>
              <a:t>Cherise is waiting</a:t>
            </a:r>
            <a:br>
              <a:rPr lang="en-US" sz="1600" dirty="0">
                <a:solidFill>
                  <a:srgbClr val="D05CD0"/>
                </a:solidFill>
              </a:rPr>
            </a:br>
            <a:r>
              <a:rPr lang="en-US" sz="1600" dirty="0">
                <a:solidFill>
                  <a:srgbClr val="D05CD0"/>
                </a:solidFill>
              </a:rPr>
              <a:t>for Bill to commit</a:t>
            </a:r>
            <a:br>
              <a:rPr lang="en-US" sz="1600" dirty="0">
                <a:solidFill>
                  <a:srgbClr val="D05CD0"/>
                </a:solidFill>
              </a:rPr>
            </a:br>
            <a:r>
              <a:rPr lang="en-US" sz="1600" dirty="0">
                <a:solidFill>
                  <a:srgbClr val="D05CD0"/>
                </a:solidFill>
              </a:rPr>
              <a:t>before she can </a:t>
            </a:r>
            <a:br>
              <a:rPr lang="en-US" sz="1600" dirty="0">
                <a:solidFill>
                  <a:srgbClr val="D05CD0"/>
                </a:solidFill>
              </a:rPr>
            </a:br>
            <a:r>
              <a:rPr lang="en-US" sz="1600" dirty="0" err="1">
                <a:solidFill>
                  <a:srgbClr val="D05CD0"/>
                </a:solidFill>
              </a:rPr>
              <a:t>em.find</a:t>
            </a:r>
            <a:r>
              <a:rPr lang="en-US" sz="1600" dirty="0">
                <a:solidFill>
                  <a:srgbClr val="D05CD0"/>
                </a:solidFill>
              </a:rPr>
              <a:t>() the record.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39984" y="3872925"/>
            <a:ext cx="148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05CD0"/>
                </a:solidFill>
              </a:rPr>
              <a:t>Eventually, </a:t>
            </a:r>
            <a:br>
              <a:rPr lang="en-US" sz="1600" dirty="0">
                <a:solidFill>
                  <a:srgbClr val="D05CD0"/>
                </a:solidFill>
              </a:rPr>
            </a:br>
            <a:r>
              <a:rPr lang="en-US" sz="1600" dirty="0">
                <a:solidFill>
                  <a:srgbClr val="D05CD0"/>
                </a:solidFill>
              </a:rPr>
              <a:t>she times out.</a:t>
            </a:r>
          </a:p>
        </p:txBody>
      </p:sp>
      <p:sp>
        <p:nvSpPr>
          <p:cNvPr id="18" name="Freeform 17"/>
          <p:cNvSpPr/>
          <p:nvPr/>
        </p:nvSpPr>
        <p:spPr>
          <a:xfrm>
            <a:off x="2914650" y="4486267"/>
            <a:ext cx="1304925" cy="57467"/>
          </a:xfrm>
          <a:custGeom>
            <a:avLst/>
            <a:gdLst>
              <a:gd name="connsiteX0" fmla="*/ 0 w 1304925"/>
              <a:gd name="connsiteY0" fmla="*/ 47633 h 57467"/>
              <a:gd name="connsiteX1" fmla="*/ 266700 w 1304925"/>
              <a:gd name="connsiteY1" fmla="*/ 38108 h 57467"/>
              <a:gd name="connsiteX2" fmla="*/ 333375 w 1304925"/>
              <a:gd name="connsiteY2" fmla="*/ 28583 h 57467"/>
              <a:gd name="connsiteX3" fmla="*/ 876300 w 1304925"/>
              <a:gd name="connsiteY3" fmla="*/ 38108 h 57467"/>
              <a:gd name="connsiteX4" fmla="*/ 1143000 w 1304925"/>
              <a:gd name="connsiteY4" fmla="*/ 38108 h 57467"/>
              <a:gd name="connsiteX5" fmla="*/ 1171575 w 1304925"/>
              <a:gd name="connsiteY5" fmla="*/ 28583 h 57467"/>
              <a:gd name="connsiteX6" fmla="*/ 1238250 w 1304925"/>
              <a:gd name="connsiteY6" fmla="*/ 19058 h 57467"/>
              <a:gd name="connsiteX7" fmla="*/ 1304925 w 1304925"/>
              <a:gd name="connsiteY7" fmla="*/ 8 h 5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925" h="57467">
                <a:moveTo>
                  <a:pt x="0" y="47633"/>
                </a:moveTo>
                <a:cubicBezTo>
                  <a:pt x="88900" y="44458"/>
                  <a:pt x="177888" y="43183"/>
                  <a:pt x="266700" y="38108"/>
                </a:cubicBezTo>
                <a:cubicBezTo>
                  <a:pt x="289114" y="36827"/>
                  <a:pt x="310924" y="28583"/>
                  <a:pt x="333375" y="28583"/>
                </a:cubicBezTo>
                <a:cubicBezTo>
                  <a:pt x="514378" y="28583"/>
                  <a:pt x="695325" y="34933"/>
                  <a:pt x="876300" y="38108"/>
                </a:cubicBezTo>
                <a:cubicBezTo>
                  <a:pt x="977802" y="71942"/>
                  <a:pt x="914111" y="54457"/>
                  <a:pt x="1143000" y="38108"/>
                </a:cubicBezTo>
                <a:cubicBezTo>
                  <a:pt x="1153015" y="37393"/>
                  <a:pt x="1161730" y="30552"/>
                  <a:pt x="1171575" y="28583"/>
                </a:cubicBezTo>
                <a:cubicBezTo>
                  <a:pt x="1193590" y="24180"/>
                  <a:pt x="1216025" y="22233"/>
                  <a:pt x="1238250" y="19058"/>
                </a:cubicBezTo>
                <a:cubicBezTo>
                  <a:pt x="1298412" y="-996"/>
                  <a:pt x="1275320" y="8"/>
                  <a:pt x="1304925" y="8"/>
                </a:cubicBezTo>
              </a:path>
            </a:pathLst>
          </a:custGeom>
          <a:noFill/>
          <a:ln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90500" y="5448300"/>
            <a:ext cx="1343025" cy="28575"/>
          </a:xfrm>
          <a:custGeom>
            <a:avLst/>
            <a:gdLst>
              <a:gd name="connsiteX0" fmla="*/ 0 w 1343025"/>
              <a:gd name="connsiteY0" fmla="*/ 9525 h 28575"/>
              <a:gd name="connsiteX1" fmla="*/ 495300 w 1343025"/>
              <a:gd name="connsiteY1" fmla="*/ 28575 h 28575"/>
              <a:gd name="connsiteX2" fmla="*/ 819150 w 1343025"/>
              <a:gd name="connsiteY2" fmla="*/ 19050 h 28575"/>
              <a:gd name="connsiteX3" fmla="*/ 971550 w 1343025"/>
              <a:gd name="connsiteY3" fmla="*/ 9525 h 28575"/>
              <a:gd name="connsiteX4" fmla="*/ 1000125 w 1343025"/>
              <a:gd name="connsiteY4" fmla="*/ 0 h 28575"/>
              <a:gd name="connsiteX5" fmla="*/ 1143000 w 1343025"/>
              <a:gd name="connsiteY5" fmla="*/ 9525 h 28575"/>
              <a:gd name="connsiteX6" fmla="*/ 1343025 w 1343025"/>
              <a:gd name="connsiteY6" fmla="*/ 1905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28575">
                <a:moveTo>
                  <a:pt x="0" y="9525"/>
                </a:moveTo>
                <a:cubicBezTo>
                  <a:pt x="172359" y="19100"/>
                  <a:pt x="315976" y="28575"/>
                  <a:pt x="495300" y="28575"/>
                </a:cubicBezTo>
                <a:cubicBezTo>
                  <a:pt x="603297" y="28575"/>
                  <a:pt x="711200" y="22225"/>
                  <a:pt x="819150" y="19050"/>
                </a:cubicBezTo>
                <a:cubicBezTo>
                  <a:pt x="869950" y="15875"/>
                  <a:pt x="920931" y="14853"/>
                  <a:pt x="971550" y="9525"/>
                </a:cubicBezTo>
                <a:cubicBezTo>
                  <a:pt x="981535" y="8474"/>
                  <a:pt x="990085" y="0"/>
                  <a:pt x="1000125" y="0"/>
                </a:cubicBezTo>
                <a:cubicBezTo>
                  <a:pt x="1047856" y="0"/>
                  <a:pt x="1095375" y="6350"/>
                  <a:pt x="1143000" y="9525"/>
                </a:cubicBezTo>
                <a:cubicBezTo>
                  <a:pt x="1233463" y="32141"/>
                  <a:pt x="1168009" y="19050"/>
                  <a:pt x="1343025" y="1905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Round Four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12897" y="1867072"/>
            <a:ext cx="5544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Bill tries to update a CD </a:t>
            </a:r>
            <a:r>
              <a:rPr lang="en-US" sz="2400" u="sng" dirty="0">
                <a:solidFill>
                  <a:schemeClr val="tx2"/>
                </a:solidFill>
              </a:rPr>
              <a:t>title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at the same time that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Cherise tries to update a CD </a:t>
            </a:r>
            <a:r>
              <a:rPr lang="en-US" sz="2400" u="sng" dirty="0">
                <a:solidFill>
                  <a:schemeClr val="tx2"/>
                </a:solidFill>
              </a:rPr>
              <a:t>title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for the same CD.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Bill commits first, but is very quick.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Locking is set to PESSIMISTIC_WRITE.</a:t>
            </a:r>
          </a:p>
        </p:txBody>
      </p:sp>
      <p:sp>
        <p:nvSpPr>
          <p:cNvPr id="3" name="Rectangle 2"/>
          <p:cNvSpPr/>
          <p:nvPr/>
        </p:nvSpPr>
        <p:spPr>
          <a:xfrm>
            <a:off x="2445458" y="5259256"/>
            <a:ext cx="4253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Who will win?</a:t>
            </a:r>
          </a:p>
        </p:txBody>
      </p:sp>
    </p:spTree>
    <p:extLst>
      <p:ext uri="{BB962C8B-B14F-4D97-AF65-F5344CB8AC3E}">
        <p14:creationId xmlns:p14="http://schemas.microsoft.com/office/powerpoint/2010/main" val="21653962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7" r="24550"/>
          <a:stretch/>
        </p:blipFill>
        <p:spPr bwMode="auto">
          <a:xfrm>
            <a:off x="4191000" y="2402412"/>
            <a:ext cx="4800600" cy="322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"Speedy" Bill vs. Cherise</a:t>
            </a:r>
            <a:br>
              <a:rPr lang="en-US" dirty="0"/>
            </a:br>
            <a:r>
              <a:rPr lang="en-US" sz="2400" dirty="0"/>
              <a:t>Round Four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2C06F2-CDD6-4D4A-9B64-D9EB72CA5C65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74197" y="1639669"/>
            <a:ext cx="606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Between </a:t>
            </a:r>
            <a:r>
              <a:rPr lang="en-US" dirty="0">
                <a:solidFill>
                  <a:schemeClr val="accent2"/>
                </a:solidFill>
              </a:rPr>
              <a:t>12:33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dirty="0">
                <a:solidFill>
                  <a:schemeClr val="accent2"/>
                </a:solidFill>
              </a:rPr>
              <a:t>12:34</a:t>
            </a:r>
            <a:r>
              <a:rPr lang="en-US" dirty="0">
                <a:solidFill>
                  <a:schemeClr val="tx2"/>
                </a:solidFill>
              </a:rPr>
              <a:t>,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Bill and Cherise both attempt a change.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514" y="5742895"/>
            <a:ext cx="856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Bill commits record at </a:t>
            </a:r>
            <a:r>
              <a:rPr lang="en-US" sz="1600" dirty="0">
                <a:solidFill>
                  <a:schemeClr val="accent2"/>
                </a:solidFill>
              </a:rPr>
              <a:t>12:34:01</a:t>
            </a:r>
            <a:r>
              <a:rPr lang="en-US" sz="1600" dirty="0">
                <a:solidFill>
                  <a:schemeClr val="tx2"/>
                </a:solidFill>
              </a:rPr>
              <a:t>, then immediately after at </a:t>
            </a:r>
            <a:r>
              <a:rPr lang="en-US" sz="1600" dirty="0">
                <a:solidFill>
                  <a:schemeClr val="accent2"/>
                </a:solidFill>
              </a:rPr>
              <a:t>12:34:01</a:t>
            </a:r>
            <a:r>
              <a:rPr lang="en-US" sz="1600" dirty="0">
                <a:solidFill>
                  <a:schemeClr val="tx2"/>
                </a:solidFill>
              </a:rPr>
              <a:t>, Cherise finds the record.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However, note that she finds the record in the state in which Bill committed it.</a:t>
            </a:r>
          </a:p>
          <a:p>
            <a:r>
              <a:rPr lang="en-US" sz="1600" dirty="0">
                <a:solidFill>
                  <a:schemeClr val="tx2"/>
                </a:solidFill>
              </a:rPr>
              <a:t>By </a:t>
            </a:r>
            <a:r>
              <a:rPr lang="en-US" sz="1600" dirty="0">
                <a:solidFill>
                  <a:schemeClr val="accent2"/>
                </a:solidFill>
              </a:rPr>
              <a:t>12:34:04</a:t>
            </a:r>
            <a:r>
              <a:rPr lang="en-US" sz="1600" dirty="0">
                <a:solidFill>
                  <a:schemeClr val="tx2"/>
                </a:solidFill>
              </a:rPr>
              <a:t>, Bill's version of the record is overwritten.</a:t>
            </a:r>
          </a:p>
        </p:txBody>
      </p:sp>
      <p:sp>
        <p:nvSpPr>
          <p:cNvPr id="2" name="Rectangle 1"/>
          <p:cNvSpPr/>
          <p:nvPr/>
        </p:nvSpPr>
        <p:spPr>
          <a:xfrm>
            <a:off x="8077200" y="3200400"/>
            <a:ext cx="898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D05CD0"/>
                </a:solidFill>
                <a:sym typeface="Wingdings"/>
              </a:rPr>
              <a:t></a:t>
            </a:r>
            <a:endParaRPr lang="en-US" sz="4000" dirty="0">
              <a:solidFill>
                <a:srgbClr val="D05CD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72270" y="4275755"/>
            <a:ext cx="4939668" cy="4436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86525" y="2589966"/>
            <a:ext cx="676275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236615" y="2438400"/>
            <a:ext cx="2754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D05CD0"/>
                </a:solidFill>
              </a:rPr>
              <a:t>Cherise is still waiting for </a:t>
            </a:r>
            <a:br>
              <a:rPr lang="en-US" sz="1600" dirty="0">
                <a:solidFill>
                  <a:srgbClr val="D05CD0"/>
                </a:solidFill>
              </a:rPr>
            </a:br>
            <a:r>
              <a:rPr lang="en-US" sz="1600" dirty="0">
                <a:solidFill>
                  <a:srgbClr val="D05CD0"/>
                </a:solidFill>
              </a:rPr>
              <a:t>Bill to commit before she can</a:t>
            </a:r>
            <a:br>
              <a:rPr lang="en-US" sz="1600" dirty="0">
                <a:solidFill>
                  <a:srgbClr val="D05CD0"/>
                </a:solidFill>
              </a:rPr>
            </a:br>
            <a:r>
              <a:rPr lang="en-US" sz="1600" dirty="0">
                <a:solidFill>
                  <a:srgbClr val="D05CD0"/>
                </a:solidFill>
              </a:rPr>
              <a:t> </a:t>
            </a:r>
            <a:r>
              <a:rPr lang="en-US" sz="1600" dirty="0" err="1">
                <a:solidFill>
                  <a:srgbClr val="D05CD0"/>
                </a:solidFill>
              </a:rPr>
              <a:t>em.find</a:t>
            </a:r>
            <a:r>
              <a:rPr lang="en-US" sz="1600" dirty="0">
                <a:solidFill>
                  <a:srgbClr val="D05CD0"/>
                </a:solidFill>
              </a:rPr>
              <a:t>(), but Bill is quick.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5881872" y="3904823"/>
            <a:ext cx="25515" cy="475404"/>
          </a:xfrm>
          <a:prstGeom prst="straightConnector1">
            <a:avLst/>
          </a:prstGeom>
          <a:ln w="28575">
            <a:solidFill>
              <a:srgbClr val="D05CD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4" r="39806"/>
          <a:stretch/>
        </p:blipFill>
        <p:spPr bwMode="auto">
          <a:xfrm>
            <a:off x="151514" y="2402412"/>
            <a:ext cx="3829936" cy="323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914650" y="2427427"/>
            <a:ext cx="898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  <a:sym typeface="Wingdings"/>
              </a:rPr>
              <a:t></a:t>
            </a:r>
            <a:endParaRPr lang="en-US" sz="6600" dirty="0">
              <a:solidFill>
                <a:srgbClr val="00B0F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5400000">
            <a:off x="1741673" y="3900488"/>
            <a:ext cx="25515" cy="47540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36446" y="4981048"/>
            <a:ext cx="3935824" cy="4436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050355" y="4719366"/>
            <a:ext cx="140645" cy="263892"/>
          </a:xfrm>
          <a:prstGeom prst="straightConnector1">
            <a:avLst/>
          </a:prstGeom>
          <a:ln w="28575">
            <a:solidFill>
              <a:srgbClr val="C6695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1233377" y="3891515"/>
            <a:ext cx="680483" cy="21265"/>
          </a:xfrm>
          <a:custGeom>
            <a:avLst/>
            <a:gdLst>
              <a:gd name="connsiteX0" fmla="*/ 0 w 680483"/>
              <a:gd name="connsiteY0" fmla="*/ 0 h 21265"/>
              <a:gd name="connsiteX1" fmla="*/ 467832 w 680483"/>
              <a:gd name="connsiteY1" fmla="*/ 21265 h 21265"/>
              <a:gd name="connsiteX2" fmla="*/ 680483 w 680483"/>
              <a:gd name="connsiteY2" fmla="*/ 10632 h 2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483" h="21265">
                <a:moveTo>
                  <a:pt x="0" y="0"/>
                </a:moveTo>
                <a:cubicBezTo>
                  <a:pt x="165197" y="11013"/>
                  <a:pt x="293287" y="21265"/>
                  <a:pt x="467832" y="21265"/>
                </a:cubicBezTo>
                <a:cubicBezTo>
                  <a:pt x="538804" y="21265"/>
                  <a:pt x="680483" y="10632"/>
                  <a:pt x="680483" y="1063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941988" y="3869022"/>
            <a:ext cx="1236819" cy="32813"/>
          </a:xfrm>
          <a:custGeom>
            <a:avLst/>
            <a:gdLst>
              <a:gd name="connsiteX0" fmla="*/ 0 w 1236819"/>
              <a:gd name="connsiteY0" fmla="*/ 15857 h 32813"/>
              <a:gd name="connsiteX1" fmla="*/ 95140 w 1236819"/>
              <a:gd name="connsiteY1" fmla="*/ 5286 h 32813"/>
              <a:gd name="connsiteX2" fmla="*/ 110997 w 1236819"/>
              <a:gd name="connsiteY2" fmla="*/ 0 h 32813"/>
              <a:gd name="connsiteX3" fmla="*/ 449272 w 1236819"/>
              <a:gd name="connsiteY3" fmla="*/ 10571 h 32813"/>
              <a:gd name="connsiteX4" fmla="*/ 465129 w 1236819"/>
              <a:gd name="connsiteY4" fmla="*/ 15857 h 32813"/>
              <a:gd name="connsiteX5" fmla="*/ 988398 w 1236819"/>
              <a:gd name="connsiteY5" fmla="*/ 21142 h 32813"/>
              <a:gd name="connsiteX6" fmla="*/ 1004255 w 1236819"/>
              <a:gd name="connsiteY6" fmla="*/ 31713 h 32813"/>
              <a:gd name="connsiteX7" fmla="*/ 1189249 w 1236819"/>
              <a:gd name="connsiteY7" fmla="*/ 21142 h 32813"/>
              <a:gd name="connsiteX8" fmla="*/ 1236819 w 1236819"/>
              <a:gd name="connsiteY8" fmla="*/ 10571 h 3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19" h="32813">
                <a:moveTo>
                  <a:pt x="0" y="15857"/>
                </a:moveTo>
                <a:cubicBezTo>
                  <a:pt x="32410" y="13156"/>
                  <a:pt x="63562" y="12303"/>
                  <a:pt x="95140" y="5286"/>
                </a:cubicBezTo>
                <a:cubicBezTo>
                  <a:pt x="100579" y="4077"/>
                  <a:pt x="105711" y="1762"/>
                  <a:pt x="110997" y="0"/>
                </a:cubicBezTo>
                <a:cubicBezTo>
                  <a:pt x="265630" y="17183"/>
                  <a:pt x="77383" y="-2253"/>
                  <a:pt x="449272" y="10571"/>
                </a:cubicBezTo>
                <a:cubicBezTo>
                  <a:pt x="454840" y="10763"/>
                  <a:pt x="459558" y="15748"/>
                  <a:pt x="465129" y="15857"/>
                </a:cubicBezTo>
                <a:lnTo>
                  <a:pt x="988398" y="21142"/>
                </a:lnTo>
                <a:cubicBezTo>
                  <a:pt x="993684" y="24666"/>
                  <a:pt x="997906" y="31508"/>
                  <a:pt x="1004255" y="31713"/>
                </a:cubicBezTo>
                <a:cubicBezTo>
                  <a:pt x="1102428" y="34880"/>
                  <a:pt x="1119099" y="31164"/>
                  <a:pt x="1189249" y="21142"/>
                </a:cubicBezTo>
                <a:cubicBezTo>
                  <a:pt x="1225976" y="8900"/>
                  <a:pt x="1209819" y="10571"/>
                  <a:pt x="1236819" y="10571"/>
                </a:cubicBezTo>
              </a:path>
            </a:pathLst>
          </a:custGeom>
          <a:noFill/>
          <a:ln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8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Pessimistic locking disadvantages:</a:t>
            </a:r>
          </a:p>
          <a:p>
            <a:pPr lvl="1"/>
            <a:r>
              <a:rPr lang="en-US" sz="2000" dirty="0"/>
              <a:t>Limits concurrent access to the data</a:t>
            </a:r>
          </a:p>
          <a:p>
            <a:pPr lvl="1"/>
            <a:r>
              <a:rPr lang="en-US" sz="2000" dirty="0"/>
              <a:t>Can cause bad scalability</a:t>
            </a:r>
          </a:p>
          <a:p>
            <a:pPr lvl="1"/>
            <a:r>
              <a:rPr lang="en-US" sz="2000" dirty="0"/>
              <a:t>May cause deadlocks</a:t>
            </a:r>
            <a:br>
              <a:rPr lang="en-US" sz="2000" dirty="0"/>
            </a:br>
            <a:endParaRPr lang="en-US" sz="2000" dirty="0"/>
          </a:p>
          <a:p>
            <a:r>
              <a:rPr lang="en-US" sz="2200" dirty="0"/>
              <a:t>Better idea to implement without </a:t>
            </a:r>
            <a:r>
              <a:rPr lang="en-US" sz="2200" dirty="0" err="1"/>
              <a:t>em.find</a:t>
            </a:r>
            <a:r>
              <a:rPr lang="en-US" sz="2200" dirty="0"/>
              <a:t>().   You can create queries that perform a "SELECT FOR UPDATE NOWAIT" and add code to handle exceptions.</a:t>
            </a:r>
          </a:p>
          <a:p>
            <a:endParaRPr lang="en-US" sz="2200" dirty="0"/>
          </a:p>
          <a:p>
            <a:r>
              <a:rPr lang="en-US" sz="2200" dirty="0"/>
              <a:t>Optimistic locking is more widely implemented.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Pessimistic Locking</a:t>
            </a:r>
          </a:p>
        </p:txBody>
      </p:sp>
    </p:spTree>
    <p:extLst>
      <p:ext uri="{BB962C8B-B14F-4D97-AF65-F5344CB8AC3E}">
        <p14:creationId xmlns:p14="http://schemas.microsoft.com/office/powerpoint/2010/main" val="39635440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Optimistic Locks with Versions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38815" y="1547033"/>
          <a:ext cx="8856329" cy="5308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3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LockModeType</a:t>
                      </a:r>
                      <a:endParaRPr lang="en-US" sz="16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Behavior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Requires 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Version</a:t>
                      </a:r>
                      <a:r>
                        <a:rPr lang="en-US" sz="1600" baseline="0" dirty="0"/>
                        <a:t> Attribute?</a:t>
                      </a:r>
                      <a:endParaRPr lang="en-US" sz="16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OPTIMISTIC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Locking applied on transaction commit.  Exception</a:t>
                      </a:r>
                      <a:r>
                        <a:rPr lang="en-US" sz="1500" baseline="0" dirty="0">
                          <a:solidFill>
                            <a:schemeClr val="tx1"/>
                          </a:solidFill>
                        </a:rPr>
                        <a:t> is thrown if it is found out that an </a:t>
                      </a:r>
                      <a:r>
                        <a:rPr lang="en-US" sz="1500" u="sng" baseline="0" dirty="0">
                          <a:solidFill>
                            <a:schemeClr val="accent2"/>
                          </a:solidFill>
                        </a:rPr>
                        <a:t>display</a:t>
                      </a:r>
                      <a:r>
                        <a:rPr lang="en-US" sz="1500" baseline="0" dirty="0">
                          <a:solidFill>
                            <a:schemeClr val="tx1"/>
                          </a:solidFill>
                        </a:rPr>
                        <a:t> or update operation is operating on an old version of the data.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OPTIMISTIC_FORCE_INCREMENT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Locking applied on transaction commit.  Exception</a:t>
                      </a:r>
                      <a:r>
                        <a:rPr lang="en-US" sz="1500" baseline="0" dirty="0">
                          <a:solidFill>
                            <a:schemeClr val="tx1"/>
                          </a:solidFill>
                        </a:rPr>
                        <a:t> is thrown if it is found out that an update operation is operating on an old version of the data.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PESSIMISTIC_READ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Forces serialization for display</a:t>
                      </a:r>
                      <a:r>
                        <a:rPr lang="en-US" sz="1500" baseline="0" dirty="0">
                          <a:solidFill>
                            <a:schemeClr val="tx1"/>
                          </a:solidFill>
                        </a:rPr>
                        <a:t> or update transactions.  </a:t>
                      </a:r>
                      <a:br>
                        <a:rPr lang="en-US" sz="15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500" baseline="0" dirty="0">
                          <a:solidFill>
                            <a:schemeClr val="tx1"/>
                          </a:solidFill>
                        </a:rPr>
                        <a:t>(You want to be sure the data is not being updated while you are reading it.)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PESSIMISTIC_WRITE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Forces serialization</a:t>
                      </a:r>
                      <a:r>
                        <a:rPr lang="en-US" sz="1500" baseline="0" dirty="0">
                          <a:solidFill>
                            <a:schemeClr val="tx1"/>
                          </a:solidFill>
                        </a:rPr>
                        <a:t> among update transactions.  </a:t>
                      </a:r>
                      <a:br>
                        <a:rPr lang="en-US" sz="15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500" baseline="0" dirty="0">
                          <a:solidFill>
                            <a:schemeClr val="tx1"/>
                          </a:solidFill>
                        </a:rPr>
                        <a:t>(Updates are not in parallel.)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PESSIMISTIC_FORCE_INCREMENT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Forces</a:t>
                      </a:r>
                      <a:r>
                        <a:rPr lang="en-US" sz="1500" baseline="0" dirty="0">
                          <a:solidFill>
                            <a:schemeClr val="tx1"/>
                          </a:solidFill>
                        </a:rPr>
                        <a:t> serialization for display or update transactions; updates version.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 Locking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pPr/>
              <a:t>155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399" y="3342166"/>
            <a:ext cx="8810847" cy="106593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290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 Entity adds a </a:t>
            </a:r>
            <a:r>
              <a:rPr lang="en-US" dirty="0">
                <a:solidFill>
                  <a:schemeClr val="accent2"/>
                </a:solidFill>
              </a:rPr>
              <a:t>@Version </a:t>
            </a:r>
            <a:r>
              <a:rPr lang="en-US" dirty="0"/>
              <a:t>annotation for optimistic locking.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Version properties can be: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, Integer, short, Short, long, Long, or Timestamp.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Property</a:t>
            </a:r>
          </a:p>
        </p:txBody>
      </p:sp>
      <p:sp>
        <p:nvSpPr>
          <p:cNvPr id="5" name="Rectangle 4"/>
          <p:cNvSpPr/>
          <p:nvPr/>
        </p:nvSpPr>
        <p:spPr>
          <a:xfrm>
            <a:off x="438151" y="2368242"/>
            <a:ext cx="8286750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AttributeOverride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(name=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column=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@Column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(name=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"author"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))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Book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Item {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	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isbn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	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publisher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	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Integer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nbOfPage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	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Boolean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illustrations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	@Version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	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Integer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version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62513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Round Five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12897" y="1867072"/>
            <a:ext cx="554411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Bill tries to update a Book </a:t>
            </a:r>
            <a:r>
              <a:rPr lang="en-US" sz="2400" u="sng" dirty="0">
                <a:solidFill>
                  <a:schemeClr val="tx2"/>
                </a:solidFill>
              </a:rPr>
              <a:t>title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at the same time that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Cherise tries to update a Book </a:t>
            </a:r>
            <a:r>
              <a:rPr lang="en-US" sz="2400" u="sng" dirty="0">
                <a:solidFill>
                  <a:schemeClr val="tx2"/>
                </a:solidFill>
              </a:rPr>
              <a:t>title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for the same Book.</a:t>
            </a:r>
            <a:endParaRPr lang="en-US" sz="1200" dirty="0">
              <a:solidFill>
                <a:schemeClr val="tx2"/>
              </a:solidFill>
            </a:endParaRPr>
          </a:p>
          <a:p>
            <a:pPr algn="ctr"/>
            <a:endParaRPr lang="en-US" sz="1200" dirty="0">
              <a:solidFill>
                <a:schemeClr val="tx2"/>
              </a:solidFill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The Book is versioned at 2.</a:t>
            </a:r>
            <a:endParaRPr lang="en-US" sz="1200" dirty="0">
              <a:solidFill>
                <a:schemeClr val="tx2"/>
              </a:solidFill>
            </a:endParaRPr>
          </a:p>
          <a:p>
            <a:pPr algn="ctr"/>
            <a:endParaRPr lang="en-US" sz="1200" dirty="0">
              <a:solidFill>
                <a:schemeClr val="tx2"/>
              </a:solidFill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Bill commits first, but is very quick.</a:t>
            </a:r>
            <a:endParaRPr lang="en-US" sz="1200" dirty="0">
              <a:solidFill>
                <a:schemeClr val="tx2"/>
              </a:solidFill>
            </a:endParaRPr>
          </a:p>
          <a:p>
            <a:pPr algn="ctr"/>
            <a:endParaRPr lang="en-US" sz="1200" dirty="0">
              <a:solidFill>
                <a:schemeClr val="tx2"/>
              </a:solidFill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Locking is set to OPTIMISTIC_FORCE_INCREMENT.</a:t>
            </a:r>
          </a:p>
        </p:txBody>
      </p:sp>
      <p:sp>
        <p:nvSpPr>
          <p:cNvPr id="3" name="Rectangle 2"/>
          <p:cNvSpPr/>
          <p:nvPr/>
        </p:nvSpPr>
        <p:spPr>
          <a:xfrm>
            <a:off x="2823775" y="5579881"/>
            <a:ext cx="34964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Who will win?</a:t>
            </a:r>
          </a:p>
        </p:txBody>
      </p:sp>
    </p:spTree>
    <p:extLst>
      <p:ext uri="{BB962C8B-B14F-4D97-AF65-F5344CB8AC3E}">
        <p14:creationId xmlns:p14="http://schemas.microsoft.com/office/powerpoint/2010/main" val="17210646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25911" y="1905420"/>
            <a:ext cx="7607300" cy="4755730"/>
            <a:chOff x="1025911" y="1905420"/>
            <a:chExt cx="7607300" cy="4755730"/>
          </a:xfrm>
        </p:grpSpPr>
        <p:pic>
          <p:nvPicPr>
            <p:cNvPr id="27658" name="Picture 1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21" r="10312"/>
            <a:stretch/>
          </p:blipFill>
          <p:spPr bwMode="auto">
            <a:xfrm>
              <a:off x="1025911" y="1905420"/>
              <a:ext cx="7607300" cy="4755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991" y="3236845"/>
              <a:ext cx="26162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61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Round Five</a:t>
            </a:r>
          </a:p>
        </p:txBody>
      </p:sp>
      <p:sp>
        <p:nvSpPr>
          <p:cNvPr id="18" name="Freeform 17"/>
          <p:cNvSpPr/>
          <p:nvPr/>
        </p:nvSpPr>
        <p:spPr>
          <a:xfrm flipV="1">
            <a:off x="1112022" y="2939015"/>
            <a:ext cx="1034311" cy="45719"/>
          </a:xfrm>
          <a:custGeom>
            <a:avLst/>
            <a:gdLst>
              <a:gd name="connsiteX0" fmla="*/ 0 w 680483"/>
              <a:gd name="connsiteY0" fmla="*/ 0 h 21265"/>
              <a:gd name="connsiteX1" fmla="*/ 467832 w 680483"/>
              <a:gd name="connsiteY1" fmla="*/ 21265 h 21265"/>
              <a:gd name="connsiteX2" fmla="*/ 680483 w 680483"/>
              <a:gd name="connsiteY2" fmla="*/ 10632 h 2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483" h="21265">
                <a:moveTo>
                  <a:pt x="0" y="0"/>
                </a:moveTo>
                <a:cubicBezTo>
                  <a:pt x="165197" y="11013"/>
                  <a:pt x="293287" y="21265"/>
                  <a:pt x="467832" y="21265"/>
                </a:cubicBezTo>
                <a:cubicBezTo>
                  <a:pt x="538804" y="21265"/>
                  <a:pt x="680483" y="10632"/>
                  <a:pt x="680483" y="1063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747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6758" y="1613320"/>
            <a:ext cx="8239405" cy="5206580"/>
            <a:chOff x="286758" y="1613320"/>
            <a:chExt cx="8239405" cy="520658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8" r="3215"/>
            <a:stretch/>
          </p:blipFill>
          <p:spPr bwMode="auto">
            <a:xfrm>
              <a:off x="286758" y="1613320"/>
              <a:ext cx="8239405" cy="5206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24" y="2915479"/>
              <a:ext cx="26162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vs. Cherise</a:t>
            </a:r>
            <a:br>
              <a:rPr lang="en-US" dirty="0"/>
            </a:br>
            <a:r>
              <a:rPr lang="en-US" sz="2400" dirty="0"/>
              <a:t>Round Five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388" y="1613320"/>
            <a:ext cx="971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eform 6"/>
          <p:cNvSpPr/>
          <p:nvPr/>
        </p:nvSpPr>
        <p:spPr>
          <a:xfrm>
            <a:off x="395177" y="2621515"/>
            <a:ext cx="2068623" cy="45719"/>
          </a:xfrm>
          <a:custGeom>
            <a:avLst/>
            <a:gdLst>
              <a:gd name="connsiteX0" fmla="*/ 0 w 680483"/>
              <a:gd name="connsiteY0" fmla="*/ 0 h 21265"/>
              <a:gd name="connsiteX1" fmla="*/ 467832 w 680483"/>
              <a:gd name="connsiteY1" fmla="*/ 21265 h 21265"/>
              <a:gd name="connsiteX2" fmla="*/ 680483 w 680483"/>
              <a:gd name="connsiteY2" fmla="*/ 10632 h 2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483" h="21265">
                <a:moveTo>
                  <a:pt x="0" y="0"/>
                </a:moveTo>
                <a:cubicBezTo>
                  <a:pt x="165197" y="11013"/>
                  <a:pt x="293287" y="21265"/>
                  <a:pt x="467832" y="21265"/>
                </a:cubicBezTo>
                <a:cubicBezTo>
                  <a:pt x="538804" y="21265"/>
                  <a:pt x="680483" y="10632"/>
                  <a:pt x="680483" y="10632"/>
                </a:cubicBezTo>
              </a:path>
            </a:pathLst>
          </a:custGeom>
          <a:noFill/>
          <a:ln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59797" y="5358822"/>
            <a:ext cx="4457470" cy="19548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 w="28575"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2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Databases</a:t>
            </a:r>
            <a:br>
              <a:rPr lang="en-US" dirty="0"/>
            </a:br>
            <a:r>
              <a:rPr lang="en-US" dirty="0"/>
              <a:t>in Java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2337473" y="1719071"/>
            <a:ext cx="6451419" cy="4407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Most data we manipulate stored in relational </a:t>
            </a:r>
            <a:r>
              <a:rPr lang="en-US" dirty="0" err="1">
                <a:solidFill>
                  <a:schemeClr val="tx1"/>
                </a:solidFill>
              </a:rPr>
              <a:t>DBs.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Primary keys</a:t>
            </a:r>
          </a:p>
          <a:p>
            <a:pPr lvl="1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Foreign keys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All unknown to object-oriented Java which understands</a:t>
            </a:r>
          </a:p>
          <a:p>
            <a:pPr lvl="1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Concrete classes</a:t>
            </a:r>
          </a:p>
          <a:p>
            <a:pPr lvl="1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Abstract classes</a:t>
            </a:r>
          </a:p>
          <a:p>
            <a:pPr lvl="1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Interfaces</a:t>
            </a:r>
          </a:p>
          <a:p>
            <a:pPr lvl="1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Enumerations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Instances of classes encapsulate state and behavior but this state is only available when the JVM is running.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Persistent data is stored on permanent memory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4801" y="2362200"/>
            <a:ext cx="2233572" cy="3338513"/>
            <a:chOff x="304800" y="1752600"/>
            <a:chExt cx="3067430" cy="3948113"/>
          </a:xfrm>
        </p:grpSpPr>
        <p:sp>
          <p:nvSpPr>
            <p:cNvPr id="5" name="Can 4"/>
            <p:cNvSpPr/>
            <p:nvPr/>
          </p:nvSpPr>
          <p:spPr>
            <a:xfrm>
              <a:off x="1066799" y="1752600"/>
              <a:ext cx="1638301" cy="1371600"/>
            </a:xfrm>
            <a:prstGeom prst="can">
              <a:avLst>
                <a:gd name="adj" fmla="val 17188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381000" y="3124200"/>
              <a:ext cx="8382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34029" y="3114674"/>
              <a:ext cx="838201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581400"/>
              <a:ext cx="3034783" cy="2119313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4863680" y="2057400"/>
            <a:ext cx="3013364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lvl="1" indent="-18288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/>
              <a:t>Table joins</a:t>
            </a:r>
          </a:p>
          <a:p>
            <a:pPr marL="548640" lvl="1" indent="-18288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/>
              <a:t>Integrity constraints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63680" y="3367399"/>
            <a:ext cx="33528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lvl="1" indent="-18288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/>
              <a:t>Inheritance</a:t>
            </a:r>
          </a:p>
          <a:p>
            <a:pPr marL="548640" lvl="1" indent="-18288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/>
              <a:t>Annotations</a:t>
            </a:r>
          </a:p>
          <a:p>
            <a:pPr marL="548640" lvl="1" indent="-18288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/>
              <a:t>Methods</a:t>
            </a:r>
          </a:p>
          <a:p>
            <a:pPr marL="548640" lvl="1" indent="-18288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0079595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trap </a:t>
            </a:r>
            <a:r>
              <a:rPr lang="en-US" dirty="0" err="1"/>
              <a:t>OptimisticLockExceptions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When the data is flushed to the database:</a:t>
            </a:r>
          </a:p>
          <a:p>
            <a:pPr lvl="2"/>
            <a:r>
              <a:rPr lang="en-US" dirty="0" err="1"/>
              <a:t>EntityTransaction.commit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EntityManager.flush</a:t>
            </a:r>
            <a:r>
              <a:rPr lang="en-US" dirty="0"/>
              <a:t>(&lt;object&gt;)</a:t>
            </a:r>
          </a:p>
          <a:p>
            <a:pPr lvl="1"/>
            <a:r>
              <a:rPr lang="en-US" dirty="0"/>
              <a:t>When you explicitly try to get a lock</a:t>
            </a:r>
          </a:p>
          <a:p>
            <a:pPr lvl="2"/>
            <a:r>
              <a:rPr lang="en-US" dirty="0" err="1"/>
              <a:t>EntityManager.lock</a:t>
            </a:r>
            <a:r>
              <a:rPr lang="en-US" dirty="0"/>
              <a:t>(&lt;object&gt;,&lt;</a:t>
            </a:r>
            <a:r>
              <a:rPr lang="en-US" dirty="0" err="1"/>
              <a:t>LockModeType</a:t>
            </a:r>
            <a:r>
              <a:rPr lang="en-US" dirty="0"/>
              <a:t>&gt;)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6019635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971800"/>
            <a:ext cx="2057400" cy="1828800"/>
          </a:xfrm>
        </p:spPr>
        <p:txBody>
          <a:bodyPr/>
          <a:lstStyle/>
          <a:p>
            <a:r>
              <a:rPr lang="en-US" dirty="0"/>
              <a:t>Entity Manager</a:t>
            </a:r>
          </a:p>
          <a:p>
            <a:r>
              <a:rPr lang="en-US" dirty="0"/>
              <a:t> </a:t>
            </a:r>
            <a:r>
              <a:rPr lang="en-US" dirty="0">
                <a:sym typeface="Wingdings"/>
              </a:rPr>
              <a:t> Query by Key</a:t>
            </a:r>
          </a:p>
          <a:p>
            <a:pPr>
              <a:spcBef>
                <a:spcPts val="0"/>
              </a:spcBef>
            </a:pPr>
            <a:r>
              <a:rPr lang="en-US" dirty="0">
                <a:sym typeface="Wingdings"/>
              </a:rPr>
              <a:t>  Internals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Cascading and </a:t>
            </a:r>
            <a:br>
              <a:rPr lang="en-US" dirty="0"/>
            </a:br>
            <a:r>
              <a:rPr lang="en-US" dirty="0"/>
              <a:t>Caching</a:t>
            </a:r>
          </a:p>
          <a:p>
            <a:endParaRPr lang="en-US" dirty="0"/>
          </a:p>
          <a:p>
            <a:r>
              <a:rPr lang="en-US" dirty="0"/>
              <a:t>JPQL Queries</a:t>
            </a:r>
          </a:p>
          <a:p>
            <a:endParaRPr lang="en-US" dirty="0"/>
          </a:p>
          <a:p>
            <a:r>
              <a:rPr lang="en-US" dirty="0"/>
              <a:t>Concurrency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161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6324600" cy="1828800"/>
          </a:xfrm>
        </p:spPr>
        <p:txBody>
          <a:bodyPr>
            <a:noAutofit/>
          </a:bodyPr>
          <a:lstStyle/>
          <a:p>
            <a:r>
              <a:rPr lang="en-US" sz="3600" dirty="0"/>
              <a:t>Persistence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solidFill>
                  <a:schemeClr val="bg2"/>
                </a:solidFill>
              </a:rPr>
              <a:t>Callbacks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and </a:t>
            </a:r>
            <a:r>
              <a:rPr lang="en-US" sz="3600" dirty="0" err="1">
                <a:solidFill>
                  <a:schemeClr val="bg2"/>
                </a:solidFill>
              </a:rPr>
              <a:t>Listenters</a:t>
            </a:r>
            <a:endParaRPr lang="en-US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782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501744" cy="4407408"/>
          </a:xfrm>
        </p:spPr>
        <p:txBody>
          <a:bodyPr>
            <a:normAutofit/>
          </a:bodyPr>
          <a:lstStyle/>
          <a:p>
            <a:r>
              <a:rPr lang="en-US" sz="2400" dirty="0"/>
              <a:t>So far, you have seen JPA annotations on:</a:t>
            </a:r>
          </a:p>
          <a:p>
            <a:pPr lvl="1"/>
            <a:r>
              <a:rPr lang="en-US" sz="2200" dirty="0"/>
              <a:t>Entities  (e.g., @</a:t>
            </a:r>
            <a:r>
              <a:rPr lang="en-US" sz="2200" dirty="0" err="1"/>
              <a:t>NamedQueries</a:t>
            </a:r>
            <a:r>
              <a:rPr lang="en-US" sz="2200" dirty="0"/>
              <a:t>,  @</a:t>
            </a:r>
            <a:r>
              <a:rPr lang="en-US" sz="2200" dirty="0" err="1"/>
              <a:t>AttributeOverrides</a:t>
            </a:r>
            <a:endParaRPr lang="en-US" sz="2200" dirty="0"/>
          </a:p>
          <a:p>
            <a:pPr lvl="1"/>
            <a:r>
              <a:rPr lang="en-US" sz="2200" dirty="0"/>
              <a:t>Properties  (e.g., @</a:t>
            </a:r>
            <a:r>
              <a:rPr lang="en-US" sz="2200" dirty="0" err="1"/>
              <a:t>GeneratedValue</a:t>
            </a:r>
            <a:r>
              <a:rPr lang="en-US" sz="2200" dirty="0"/>
              <a:t>, @Transient, @ Lob, @Column)</a:t>
            </a:r>
          </a:p>
          <a:p>
            <a:r>
              <a:rPr lang="en-US" sz="2400" dirty="0"/>
              <a:t>Methods can also be annotated.</a:t>
            </a:r>
          </a:p>
          <a:p>
            <a:pPr lvl="1"/>
            <a:r>
              <a:rPr lang="en-US" sz="2200" dirty="0"/>
              <a:t>In databases, triggers are routines that are fired when certain events occur, e.g.  Post-Delete, Pre-Insert</a:t>
            </a:r>
          </a:p>
          <a:p>
            <a:pPr lvl="1"/>
            <a:r>
              <a:rPr lang="en-US" sz="2200" dirty="0"/>
              <a:t>In JPA, methods can also be triggered as an entity moves from one life cycle state to another.</a:t>
            </a:r>
          </a:p>
          <a:p>
            <a:pPr lvl="1"/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Methods</a:t>
            </a:r>
          </a:p>
        </p:txBody>
      </p:sp>
    </p:spTree>
    <p:extLst>
      <p:ext uri="{BB962C8B-B14F-4D97-AF65-F5344CB8AC3E}">
        <p14:creationId xmlns:p14="http://schemas.microsoft.com/office/powerpoint/2010/main" val="9239628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45672"/>
            <a:ext cx="8407893" cy="4012681"/>
          </a:xfrm>
        </p:spPr>
        <p:txBody>
          <a:bodyPr/>
          <a:lstStyle/>
          <a:p>
            <a:r>
              <a:rPr lang="en-US" dirty="0"/>
              <a:t>Let's review the Life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163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Entity Life Cycle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2429050"/>
            <a:ext cx="6716713" cy="34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718" name="Group 29717"/>
          <p:cNvGrpSpPr/>
          <p:nvPr/>
        </p:nvGrpSpPr>
        <p:grpSpPr>
          <a:xfrm>
            <a:off x="4362450" y="2429050"/>
            <a:ext cx="4505325" cy="1712912"/>
            <a:chOff x="4362450" y="2797175"/>
            <a:chExt cx="4505325" cy="1712912"/>
          </a:xfrm>
        </p:grpSpPr>
        <p:graphicFrame>
          <p:nvGraphicFramePr>
            <p:cNvPr id="6" name="Content Placeholder 4"/>
            <p:cNvGraphicFramePr>
              <a:graphicFrameLocks/>
            </p:cNvGraphicFramePr>
            <p:nvPr>
              <p:extLst/>
            </p:nvPr>
          </p:nvGraphicFramePr>
          <p:xfrm>
            <a:off x="7209631" y="2797175"/>
            <a:ext cx="1658144" cy="1112520"/>
          </p:xfrm>
          <a:graphic>
            <a:graphicData uri="http://schemas.openxmlformats.org/drawingml/2006/table">
              <a:tbl>
                <a:tblPr firstRow="1" bandRow="1">
                  <a:tableStyleId>{21E4AEA4-8DFA-4A89-87EB-49C32662AFE0}</a:tableStyleId>
                </a:tblPr>
                <a:tblGrid>
                  <a:gridCol w="165814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r>
                          <a:rPr lang="en-US" dirty="0"/>
                          <a:t>Annotation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sz="1700" dirty="0"/>
                          <a:t>@</a:t>
                        </a:r>
                        <a:r>
                          <a:rPr lang="en-US" sz="1700" dirty="0" err="1"/>
                          <a:t>PrePersist</a:t>
                        </a:r>
                        <a:endParaRPr lang="en-US" sz="1700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sz="1700" dirty="0"/>
                          <a:t>@</a:t>
                        </a:r>
                        <a:r>
                          <a:rPr lang="en-US" sz="1700" dirty="0" err="1"/>
                          <a:t>PostPersist</a:t>
                        </a:r>
                        <a:endParaRPr lang="en-US" sz="1700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cxnSp>
          <p:nvCxnSpPr>
            <p:cNvPr id="9" name="Straight Arrow Connector 8"/>
            <p:cNvCxnSpPr/>
            <p:nvPr/>
          </p:nvCxnSpPr>
          <p:spPr>
            <a:xfrm flipH="1">
              <a:off x="4362450" y="3324225"/>
              <a:ext cx="2914650" cy="790575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362450" y="3719512"/>
              <a:ext cx="2914650" cy="790575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19" name="Group 29718"/>
          <p:cNvGrpSpPr/>
          <p:nvPr/>
        </p:nvGrpSpPr>
        <p:grpSpPr>
          <a:xfrm>
            <a:off x="4981277" y="4141962"/>
            <a:ext cx="3817073" cy="1204433"/>
            <a:chOff x="4981277" y="4510087"/>
            <a:chExt cx="3817073" cy="1204433"/>
          </a:xfrm>
        </p:grpSpPr>
        <p:graphicFrame>
          <p:nvGraphicFramePr>
            <p:cNvPr id="18" name="Content Placeholder 4"/>
            <p:cNvGraphicFramePr>
              <a:graphicFrameLocks/>
            </p:cNvGraphicFramePr>
            <p:nvPr>
              <p:extLst/>
            </p:nvPr>
          </p:nvGraphicFramePr>
          <p:xfrm>
            <a:off x="7140206" y="4607080"/>
            <a:ext cx="1658144" cy="1107440"/>
          </p:xfrm>
          <a:graphic>
            <a:graphicData uri="http://schemas.openxmlformats.org/drawingml/2006/table">
              <a:tbl>
                <a:tblPr firstRow="1" bandRow="1">
                  <a:tableStyleId>{00A15C55-8517-42AA-B614-E9B94910E393}</a:tableStyleId>
                </a:tblPr>
                <a:tblGrid>
                  <a:gridCol w="165814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r>
                          <a:rPr lang="en-US" dirty="0"/>
                          <a:t>Annotation</a:t>
                        </a:r>
                      </a:p>
                    </a:txBody>
                    <a:tcPr>
                      <a:solidFill>
                        <a:srgbClr val="00B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700" dirty="0"/>
                          <a:t>@</a:t>
                        </a:r>
                        <a:r>
                          <a:rPr lang="en-US" sz="1700" dirty="0" err="1"/>
                          <a:t>PostRemove</a:t>
                        </a:r>
                        <a:endParaRPr lang="en-US" sz="1700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sz="1700" dirty="0"/>
                          <a:t>@</a:t>
                        </a:r>
                        <a:r>
                          <a:rPr lang="en-US" sz="1700" dirty="0" err="1"/>
                          <a:t>PreRemove</a:t>
                        </a:r>
                        <a:endParaRPr lang="en-US" sz="1700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29702" name="Group 29701"/>
            <p:cNvGrpSpPr/>
            <p:nvPr/>
          </p:nvGrpSpPr>
          <p:grpSpPr>
            <a:xfrm>
              <a:off x="4981277" y="4905997"/>
              <a:ext cx="2179752" cy="766805"/>
              <a:chOff x="4944064" y="4629219"/>
              <a:chExt cx="2179752" cy="766805"/>
            </a:xfrm>
          </p:grpSpPr>
          <p:cxnSp>
            <p:nvCxnSpPr>
              <p:cNvPr id="27" name="Curved Connector 26"/>
              <p:cNvCxnSpPr/>
              <p:nvPr/>
            </p:nvCxnSpPr>
            <p:spPr>
              <a:xfrm rot="10800000" flipV="1">
                <a:off x="6134988" y="5178054"/>
                <a:ext cx="988828" cy="217970"/>
              </a:xfrm>
              <a:prstGeom prst="curvedConnector3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96" name="Curved Connector 29695"/>
              <p:cNvCxnSpPr/>
              <p:nvPr/>
            </p:nvCxnSpPr>
            <p:spPr>
              <a:xfrm rot="10800000">
                <a:off x="4944064" y="4629219"/>
                <a:ext cx="1190924" cy="766804"/>
              </a:xfrm>
              <a:prstGeom prst="curvedConnector2">
                <a:avLst/>
              </a:prstGeom>
              <a:ln w="19050">
                <a:solidFill>
                  <a:srgbClr val="00B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707" name="Curved Connector 29706"/>
            <p:cNvCxnSpPr/>
            <p:nvPr/>
          </p:nvCxnSpPr>
          <p:spPr>
            <a:xfrm rot="10800000">
              <a:off x="5832789" y="4510087"/>
              <a:ext cx="1328240" cy="676062"/>
            </a:xfrm>
            <a:prstGeom prst="curvedConnector3">
              <a:avLst/>
            </a:prstGeom>
            <a:ln w="19050">
              <a:solidFill>
                <a:srgbClr val="00B05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4197" y="4808055"/>
            <a:ext cx="3551184" cy="1768202"/>
            <a:chOff x="134197" y="4903055"/>
            <a:chExt cx="3551184" cy="1768202"/>
          </a:xfrm>
        </p:grpSpPr>
        <p:grpSp>
          <p:nvGrpSpPr>
            <p:cNvPr id="29721" name="Group 29720"/>
            <p:cNvGrpSpPr/>
            <p:nvPr/>
          </p:nvGrpSpPr>
          <p:grpSpPr>
            <a:xfrm>
              <a:off x="134197" y="4903055"/>
              <a:ext cx="2630949" cy="1768202"/>
              <a:chOff x="134197" y="4903055"/>
              <a:chExt cx="2630949" cy="1768202"/>
            </a:xfrm>
          </p:grpSpPr>
          <p:graphicFrame>
            <p:nvGraphicFramePr>
              <p:cNvPr id="25" name="Content Placeholder 4"/>
              <p:cNvGraphicFramePr>
                <a:graphicFrameLocks/>
              </p:cNvGraphicFramePr>
              <p:nvPr>
                <p:extLst/>
              </p:nvPr>
            </p:nvGraphicFramePr>
            <p:xfrm>
              <a:off x="134197" y="5563817"/>
              <a:ext cx="1658144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@</a:t>
                          </a:r>
                          <a:r>
                            <a:rPr lang="en-US" sz="1700" dirty="0" err="1"/>
                            <a:t>PreUpdate</a:t>
                          </a:r>
                          <a:endParaRPr lang="en-US" sz="1700" dirty="0"/>
                        </a:p>
                      </a:txBody>
                      <a:tcPr>
                        <a:solidFill>
                          <a:srgbClr val="FFE38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@</a:t>
                          </a:r>
                          <a:r>
                            <a:rPr lang="en-US" sz="1700" dirty="0" err="1"/>
                            <a:t>PostUpdate</a:t>
                          </a:r>
                          <a:endParaRPr lang="en-US" sz="1700" dirty="0"/>
                        </a:p>
                      </a:txBody>
                      <a:tcPr>
                        <a:solidFill>
                          <a:srgbClr val="FFE38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29717" name="TextBox 29716"/>
              <p:cNvSpPr txBox="1"/>
              <p:nvPr/>
            </p:nvSpPr>
            <p:spPr>
              <a:xfrm>
                <a:off x="1294791" y="4903055"/>
                <a:ext cx="14703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rgbClr val="C27002"/>
                    </a:solidFill>
                  </a:rPr>
                  <a:t>If entity was changed while detached.</a:t>
                </a:r>
              </a:p>
            </p:txBody>
          </p:sp>
        </p:grpSp>
        <p:cxnSp>
          <p:nvCxnSpPr>
            <p:cNvPr id="60" name="Curved Connector 59"/>
            <p:cNvCxnSpPr/>
            <p:nvPr/>
          </p:nvCxnSpPr>
          <p:spPr>
            <a:xfrm flipV="1">
              <a:off x="1806855" y="5608296"/>
              <a:ext cx="1878526" cy="768751"/>
            </a:xfrm>
            <a:prstGeom prst="curvedConnector3">
              <a:avLst>
                <a:gd name="adj1" fmla="val 67068"/>
              </a:avLst>
            </a:prstGeom>
            <a:ln w="19050">
              <a:solidFill>
                <a:srgbClr val="C2700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>
              <a:stCxn id="25" idx="0"/>
              <a:endCxn id="29717" idx="1"/>
            </p:cNvCxnSpPr>
            <p:nvPr/>
          </p:nvCxnSpPr>
          <p:spPr>
            <a:xfrm rot="5400000" flipH="1" flipV="1">
              <a:off x="906371" y="5175397"/>
              <a:ext cx="445318" cy="331522"/>
            </a:xfrm>
            <a:prstGeom prst="curvedConnector2">
              <a:avLst/>
            </a:prstGeom>
            <a:ln w="19050">
              <a:solidFill>
                <a:srgbClr val="C2700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2648198" y="3746675"/>
            <a:ext cx="4586684" cy="2879252"/>
            <a:chOff x="2648198" y="3746675"/>
            <a:chExt cx="4586684" cy="2879252"/>
          </a:xfrm>
        </p:grpSpPr>
        <p:grpSp>
          <p:nvGrpSpPr>
            <p:cNvPr id="29720" name="Group 29719"/>
            <p:cNvGrpSpPr/>
            <p:nvPr/>
          </p:nvGrpSpPr>
          <p:grpSpPr>
            <a:xfrm>
              <a:off x="3040083" y="3746675"/>
              <a:ext cx="4194799" cy="2879252"/>
              <a:chOff x="3040083" y="4114800"/>
              <a:chExt cx="4194799" cy="2879252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H="1" flipV="1">
                <a:off x="4631377" y="5672803"/>
                <a:ext cx="1540823" cy="70423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19" idx="0"/>
              </p:cNvCxnSpPr>
              <p:nvPr/>
            </p:nvCxnSpPr>
            <p:spPr>
              <a:xfrm flipH="1" flipV="1">
                <a:off x="3040083" y="4114800"/>
                <a:ext cx="3365727" cy="2142652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9" name="Content Placeholder 4"/>
              <p:cNvGraphicFramePr>
                <a:graphicFrameLocks/>
              </p:cNvGraphicFramePr>
              <p:nvPr>
                <p:extLst/>
              </p:nvPr>
            </p:nvGraphicFramePr>
            <p:xfrm>
              <a:off x="5576738" y="6257452"/>
              <a:ext cx="1658144" cy="736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658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Annotation</a:t>
                          </a:r>
                        </a:p>
                      </a:txBody>
                      <a:tcPr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700" dirty="0"/>
                            <a:t>@</a:t>
                          </a:r>
                          <a:r>
                            <a:rPr lang="en-US" sz="1700" dirty="0" err="1"/>
                            <a:t>PostLoad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cxnSp>
          <p:nvCxnSpPr>
            <p:cNvPr id="48" name="Curved Connector 47"/>
            <p:cNvCxnSpPr/>
            <p:nvPr/>
          </p:nvCxnSpPr>
          <p:spPr>
            <a:xfrm rot="10800000">
              <a:off x="2648198" y="4808055"/>
              <a:ext cx="2928540" cy="1604620"/>
            </a:xfrm>
            <a:prstGeom prst="curvedConnector3">
              <a:avLst>
                <a:gd name="adj1" fmla="val 75547"/>
              </a:avLst>
            </a:prstGeom>
            <a:ln w="190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6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164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Entity Life Cycle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361156" y="1763395"/>
          <a:ext cx="8382000" cy="3982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PrePersist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6688" indent="-166688"/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Marks a method to be invoked before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EntityManager.persist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is executed.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PostPersist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Marks a method to be invoked after the entity has been persisted.</a:t>
                      </a:r>
                      <a:b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(If primary key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autogenerated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@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GeneratedValue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this value is available in the method.)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PreUpdate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Marks a method to be invoked before a database update operation is performed.   Either calling entity setters, or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EntityManager.merge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method.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PostUpdate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Marks a method to be invoked after a database update operation is performed.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PreRemove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Marks a method to be invoked before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Entity.Manager.remove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is executed.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PostRemove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Marks a method to be invoked after the</a:t>
                      </a:r>
                      <a:r>
                        <a:rPr lang="en-US" sz="1400" baseline="0" dirty="0"/>
                        <a:t> entity has been removed.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PostLoad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Marks a method to be invoked after an entity is loaded -- either with JPQL query or </a:t>
                      </a:r>
                      <a:r>
                        <a:rPr lang="en-US" sz="1400" baseline="0" dirty="0" err="1"/>
                        <a:t>EntityManager.find</a:t>
                      </a:r>
                      <a:r>
                        <a:rPr lang="en-US" sz="1400" baseline="0" dirty="0"/>
                        <a:t>() – or refreshed from underlying database.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917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PrePersist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PreUpdate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methods on a class often validate the data.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PostPersist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PostUpdate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methods can be created to clear the application cache, as the objects are no longer needed.  Can also display success messages.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PreRemove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methods can be used to cascade deletion to other objects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PostLoad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can perform calculations (such as deriving age from date of birth) or trigger the loading of related data.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Usage</a:t>
            </a:r>
          </a:p>
        </p:txBody>
      </p:sp>
    </p:spTree>
    <p:extLst>
      <p:ext uri="{BB962C8B-B14F-4D97-AF65-F5344CB8AC3E}">
        <p14:creationId xmlns:p14="http://schemas.microsoft.com/office/powerpoint/2010/main" val="10189938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not be static or final</a:t>
            </a:r>
          </a:p>
          <a:p>
            <a:r>
              <a:rPr lang="en-US" dirty="0"/>
              <a:t>One method may have multiple annotations (e.g.,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PrePersist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PreUpdate</a:t>
            </a:r>
            <a:r>
              <a:rPr lang="en-US" dirty="0"/>
              <a:t>), but an annotation can only be applied to a single method for a class</a:t>
            </a:r>
          </a:p>
          <a:p>
            <a:r>
              <a:rPr lang="en-US" dirty="0"/>
              <a:t>Can invoke JNDI, JDBC, JMS and EJBs, but not any </a:t>
            </a:r>
            <a:r>
              <a:rPr lang="en-US" dirty="0" err="1"/>
              <a:t>EntityManager</a:t>
            </a:r>
            <a:r>
              <a:rPr lang="en-US" dirty="0"/>
              <a:t> or Query Operations.</a:t>
            </a:r>
          </a:p>
          <a:p>
            <a:r>
              <a:rPr lang="en-US" dirty="0"/>
              <a:t>Superclass methods are invoked first (e.g., Item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PrePersist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will run before CD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PrePersist</a:t>
            </a:r>
            <a:r>
              <a:rPr lang="en-US" dirty="0"/>
              <a:t>)</a:t>
            </a:r>
          </a:p>
          <a:p>
            <a:r>
              <a:rPr lang="en-US" dirty="0"/>
              <a:t>If you are using cascading, cascaded callback methods will also be invoked.  For instance using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PreRemove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Callback methods can only throw </a:t>
            </a:r>
            <a:r>
              <a:rPr lang="en-US" dirty="0" err="1"/>
              <a:t>RuntimeExceptions</a:t>
            </a:r>
            <a:r>
              <a:rPr lang="en-US" dirty="0"/>
              <a:t>, not any checked exceptions like </a:t>
            </a:r>
            <a:r>
              <a:rPr lang="en-US" dirty="0" err="1"/>
              <a:t>IOException</a:t>
            </a:r>
            <a:r>
              <a:rPr lang="en-US" dirty="0"/>
              <a:t>, </a:t>
            </a:r>
            <a:r>
              <a:rPr lang="en-US" dirty="0" err="1"/>
              <a:t>SQLException</a:t>
            </a:r>
            <a:r>
              <a:rPr lang="en-US" dirty="0"/>
              <a:t>, </a:t>
            </a:r>
            <a:r>
              <a:rPr lang="en-US" dirty="0" err="1"/>
              <a:t>DataAccessException</a:t>
            </a:r>
            <a:r>
              <a:rPr lang="en-US" dirty="0"/>
              <a:t>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166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Callback Methods</a:t>
            </a:r>
          </a:p>
        </p:txBody>
      </p:sp>
    </p:spTree>
    <p:extLst>
      <p:ext uri="{BB962C8B-B14F-4D97-AF65-F5344CB8AC3E}">
        <p14:creationId xmlns:p14="http://schemas.microsoft.com/office/powerpoint/2010/main" val="14788238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Run the Driver </a:t>
            </a:r>
            <a:r>
              <a:rPr lang="en-US" sz="2400" dirty="0" err="1"/>
              <a:t>callbacksAndListeners</a:t>
            </a:r>
            <a:r>
              <a:rPr lang="en-US" sz="2400" dirty="0"/>
              <a:t> on the web</a:t>
            </a:r>
          </a:p>
          <a:p>
            <a:r>
              <a:rPr lang="en-US" sz="2400" dirty="0"/>
              <a:t>Examine the code for the various </a:t>
            </a:r>
            <a:r>
              <a:rPr lang="en-US" sz="2400" dirty="0" err="1"/>
              <a:t>Emp</a:t>
            </a:r>
            <a:r>
              <a:rPr lang="en-US" sz="2400" dirty="0"/>
              <a:t> methods and trace the callback methods.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167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30722" name="Picture 2" descr="C:\Users\Jack\AppData\Local\Microsoft\Windows\Temporary Internet Files\Content.IE5\P9Y8E7Z4\MC90009010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57" y="2845016"/>
            <a:ext cx="2757505" cy="345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993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An entity listener is a POJO (Plain old Java Object) which has methods annotated like the callback methods</a:t>
            </a:r>
          </a:p>
          <a:p>
            <a:r>
              <a:rPr lang="en-US" dirty="0"/>
              <a:t>Listeners can be used for multiple classes, unlike callbacks 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@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EntityListeners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({ListenerClass1.class, ListenerClass2.class})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168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05400" y="1827825"/>
            <a:ext cx="2895600" cy="176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u="sng" dirty="0">
                <a:solidFill>
                  <a:schemeClr val="tx1"/>
                </a:solidFill>
              </a:rPr>
              <a:t>LISTENER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 stateless class which defines one or more callback methods.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399" y="1846876"/>
            <a:ext cx="3019426" cy="1933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u="sng" dirty="0">
                <a:solidFill>
                  <a:schemeClr val="tx1"/>
                </a:solidFill>
              </a:rPr>
              <a:t>CALLBACK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 user-defined method that is invoked automatically by JPA when a life-cycle event occurs.</a:t>
            </a: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173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must have a public, no-argument constructor.</a:t>
            </a:r>
          </a:p>
          <a:p>
            <a:r>
              <a:rPr lang="en-US" dirty="0"/>
              <a:t>Method needs to have access to the entity state</a:t>
            </a:r>
          </a:p>
          <a:p>
            <a:r>
              <a:rPr lang="en-US" dirty="0"/>
              <a:t>Methods may have a signature that takes an Entity as an argument, or an Object.</a:t>
            </a:r>
          </a:p>
          <a:p>
            <a:pPr lvl="1"/>
            <a:r>
              <a:rPr lang="en-US" dirty="0"/>
              <a:t>Entity arguments may be of a superclass type or a leaf node</a:t>
            </a:r>
          </a:p>
          <a:p>
            <a:pPr lvl="1"/>
            <a:r>
              <a:rPr lang="en-US" dirty="0"/>
              <a:t>A superclass or Object argument needed if the listener is to work on multiple entities.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169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Listener Class</a:t>
            </a:r>
          </a:p>
        </p:txBody>
      </p:sp>
    </p:spTree>
    <p:extLst>
      <p:ext uri="{BB962C8B-B14F-4D97-AF65-F5344CB8AC3E}">
        <p14:creationId xmlns:p14="http://schemas.microsoft.com/office/powerpoint/2010/main" val="1918843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Serialization</a:t>
            </a:r>
          </a:p>
          <a:p>
            <a:pPr lvl="1"/>
            <a:r>
              <a:rPr lang="en-US" sz="1600" dirty="0"/>
              <a:t>Convert an object into a series of bits on a disk or over a network connection (e.g., Internet) using the </a:t>
            </a:r>
            <a:r>
              <a:rPr lang="en-US" sz="1600" dirty="0" err="1">
                <a:solidFill>
                  <a:schemeClr val="accent2"/>
                </a:solidFill>
              </a:rPr>
              <a:t>java.io.Serializable</a:t>
            </a:r>
            <a:r>
              <a:rPr lang="en-US" sz="1600" dirty="0"/>
              <a:t> interface.</a:t>
            </a:r>
          </a:p>
          <a:p>
            <a:pPr lvl="1"/>
            <a:r>
              <a:rPr lang="en-US" sz="1600" u="sng" dirty="0"/>
              <a:t>PRO</a:t>
            </a:r>
            <a:r>
              <a:rPr lang="en-US" sz="1600" dirty="0"/>
              <a:t>:    Simple;  </a:t>
            </a:r>
            <a:br>
              <a:rPr lang="en-US" sz="1600" dirty="0"/>
            </a:br>
            <a:r>
              <a:rPr lang="en-US" sz="1600" u="sng" dirty="0"/>
              <a:t>CONs</a:t>
            </a:r>
            <a:r>
              <a:rPr lang="en-US" sz="1600" dirty="0"/>
              <a:t>:  No query language </a:t>
            </a:r>
            <a:br>
              <a:rPr lang="en-US" sz="1600" dirty="0"/>
            </a:br>
            <a:r>
              <a:rPr lang="en-US" sz="1600" dirty="0"/>
              <a:t>             No infrastructure to support heavy concurrent access or clustering.</a:t>
            </a:r>
          </a:p>
          <a:p>
            <a:r>
              <a:rPr lang="en-US" sz="1800" dirty="0"/>
              <a:t>Java Database Connectivity (JDBC)</a:t>
            </a:r>
          </a:p>
          <a:p>
            <a:pPr lvl="1"/>
            <a:r>
              <a:rPr lang="en-US" sz="1600" dirty="0"/>
              <a:t>Standard API to connect to a relational database and return a result</a:t>
            </a:r>
          </a:p>
          <a:p>
            <a:pPr lvl="1"/>
            <a:r>
              <a:rPr lang="en-US" sz="1600" dirty="0"/>
              <a:t>Session data is stored in a database table</a:t>
            </a:r>
          </a:p>
          <a:p>
            <a:pPr lvl="1"/>
            <a:r>
              <a:rPr lang="en-US" sz="1600" dirty="0"/>
              <a:t>PROs:    Widely used, well tested and understood.</a:t>
            </a:r>
            <a:br>
              <a:rPr lang="en-US" sz="1600" dirty="0"/>
            </a:br>
            <a:r>
              <a:rPr lang="en-US" sz="1600" dirty="0"/>
              <a:t>CONs:    Becoming eclipsed by Object Relational Mapping (ORM) tools</a:t>
            </a:r>
          </a:p>
          <a:p>
            <a:r>
              <a:rPr lang="en-US" sz="1800" dirty="0"/>
              <a:t>ORM</a:t>
            </a:r>
          </a:p>
          <a:p>
            <a:pPr lvl="1"/>
            <a:r>
              <a:rPr lang="en-US" sz="1600" dirty="0"/>
              <a:t>Delegating access to relational databases to external tools or frameworks</a:t>
            </a:r>
          </a:p>
          <a:p>
            <a:pPr lvl="1"/>
            <a:r>
              <a:rPr lang="en-US" sz="1600" dirty="0"/>
              <a:t>Java Persistence API (JPA)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Achieve Persistence</a:t>
            </a:r>
          </a:p>
        </p:txBody>
      </p:sp>
    </p:spTree>
    <p:extLst>
      <p:ext uri="{BB962C8B-B14F-4D97-AF65-F5344CB8AC3E}">
        <p14:creationId xmlns:p14="http://schemas.microsoft.com/office/powerpoint/2010/main" val="189341456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default listener for all classes can be established in persistence.xml</a:t>
            </a:r>
          </a:p>
          <a:p>
            <a:r>
              <a:rPr lang="en-US" dirty="0"/>
              <a:t>This saves you the trouble of annotating every class.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It must be enclosed in the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&lt;persistence-unit-metadata&gt; </a:t>
            </a:r>
            <a:r>
              <a:rPr lang="en-US" dirty="0"/>
              <a:t>tag, which is used for all metadata that does not have a JPA annotation equivalent.</a:t>
            </a:r>
          </a:p>
          <a:p>
            <a:r>
              <a:rPr lang="en-US" dirty="0"/>
              <a:t>Default listeners can be excluded from listening to an entity using the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ExcludeDefaultListeners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annotation.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Listeners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2801185"/>
            <a:ext cx="9144000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&lt;persistence-unit-metadata&gt;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 &lt;persistence-unit-defaults&gt;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    &lt;entity-listeners&gt;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       &lt;entity-listener class="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callbacksAndListeners.Listener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"/&gt;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    &lt;/entity-listeners&gt;   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 &lt;/persistence-unit-defaults&gt;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&lt;/persistence-unit-metadata&gt;</a:t>
            </a:r>
          </a:p>
        </p:txBody>
      </p:sp>
    </p:spTree>
    <p:extLst>
      <p:ext uri="{BB962C8B-B14F-4D97-AF65-F5344CB8AC3E}">
        <p14:creationId xmlns:p14="http://schemas.microsoft.com/office/powerpoint/2010/main" val="322400299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code under </a:t>
            </a:r>
            <a:r>
              <a:rPr lang="en-US" dirty="0" err="1"/>
              <a:t>callbacksAndListeners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171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 Audit Trail using JPA Listeners and Callbacks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6DB11-FDC5-45D9-805E-07839CB10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" y="2419875"/>
            <a:ext cx="9144000" cy="43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8469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create an Entity for the audit table.</a:t>
            </a:r>
          </a:p>
          <a:p>
            <a:r>
              <a:rPr lang="en-US" dirty="0"/>
              <a:t>Properties id and name from the superclass can be used for columns ROWKEY and ROWDESCRIPTION.</a:t>
            </a:r>
          </a:p>
          <a:p>
            <a:r>
              <a:rPr lang="en-US" dirty="0"/>
              <a:t>The table name can be derived from the class.</a:t>
            </a:r>
          </a:p>
          <a:p>
            <a:r>
              <a:rPr lang="en-US" dirty="0"/>
              <a:t>The user id can be obtained from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i="1" dirty="0" err="1">
                <a:solidFill>
                  <a:srgbClr val="000000"/>
                </a:solidFill>
                <a:latin typeface="Courier New"/>
              </a:rPr>
              <a:t>getProperty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/>
              </a:rPr>
              <a:t>"user.name"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))</a:t>
            </a:r>
          </a:p>
          <a:p>
            <a:r>
              <a:rPr lang="en-US" dirty="0"/>
              <a:t>Create a method in the audit trail entity to persist the audit trail information.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172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</p:spTree>
    <p:extLst>
      <p:ext uri="{BB962C8B-B14F-4D97-AF65-F5344CB8AC3E}">
        <p14:creationId xmlns:p14="http://schemas.microsoft.com/office/powerpoint/2010/main" val="8546316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0999" y="507675"/>
            <a:ext cx="8596746" cy="5440679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package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callbacksAndListeers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java.util.Date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javax.persistence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.*;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Listeners {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PostPersist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onPostPersist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AuditedObject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audit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String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strClass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obj.getClass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audit.log(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id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,obj.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strClass.substring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strClass.lastIndexOf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"."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)+1),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"Insert"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PostUpdate</a:t>
            </a:r>
            <a:endParaRPr lang="en-US" sz="16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onPostUpdate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AuditedObject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audit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String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strClass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obj.getClass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audit.log(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id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,obj.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strClass.substring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strClass.lastIndexOf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"."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)+1),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"Update"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PostRemove</a:t>
            </a:r>
            <a:endParaRPr lang="en-US" sz="16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onPostRemove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AuditedObject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audit =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String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strClass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obj.getClass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().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toString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audit.log(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obj.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id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,obj.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strClass.substring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strClass.lastIndexOf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"."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)+1), 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"Delete"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173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Listeners.java</a:t>
            </a:r>
          </a:p>
        </p:txBody>
      </p:sp>
    </p:spTree>
    <p:extLst>
      <p:ext uri="{BB962C8B-B14F-4D97-AF65-F5344CB8AC3E}">
        <p14:creationId xmlns:p14="http://schemas.microsoft.com/office/powerpoint/2010/main" val="255432840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package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org.beginningee6.book.chapter05;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java.lang.Integer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java.lang.Long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java.lang.String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java.util.Date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javax.persistence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.*;</a:t>
            </a:r>
          </a:p>
          <a:p>
            <a:endParaRPr lang="en-US" sz="1600" dirty="0">
              <a:latin typeface="Courier New"/>
            </a:endParaRPr>
          </a:p>
          <a:p>
            <a:endParaRPr lang="en-US" sz="1600" dirty="0">
              <a:latin typeface="Courier New"/>
            </a:endParaRP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{ 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 @Id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urier New"/>
              </a:rPr>
              <a:t>GeneratedValue</a:t>
            </a:r>
            <a:endParaRPr lang="en-US" sz="16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6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Long </a:t>
            </a:r>
            <a:r>
              <a:rPr lang="en-US" sz="1600" dirty="0">
                <a:solidFill>
                  <a:srgbClr val="0000C0"/>
                </a:solidFill>
                <a:latin typeface="Courier New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tablename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Integer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rowKey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rowDescription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rowOperation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 @Temporal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TemporalType.</a:t>
            </a:r>
            <a:r>
              <a:rPr lang="en-US" sz="1600" i="1" dirty="0" err="1">
                <a:solidFill>
                  <a:srgbClr val="0000C0"/>
                </a:solidFill>
                <a:latin typeface="Courier New"/>
              </a:rPr>
              <a:t>TIMESTAMP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Date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transactionDate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userid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600" dirty="0">
              <a:latin typeface="Courier New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174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AuditTrail.java</a:t>
            </a:r>
            <a:r>
              <a:rPr lang="en-US" u="none" dirty="0"/>
              <a:t> 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022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1600" dirty="0">
              <a:latin typeface="Courier New"/>
            </a:endParaRPr>
          </a:p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//  </a:t>
            </a:r>
            <a:r>
              <a:rPr lang="en-US" sz="1600" dirty="0" err="1">
                <a:solidFill>
                  <a:srgbClr val="3F7F5F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 methods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log(Integer id, String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desc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String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myClass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String operation)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EntityManagerFactory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emf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</a:t>
            </a:r>
            <a:br>
              <a:rPr lang="en-US" sz="1600" dirty="0">
                <a:solidFill>
                  <a:srgbClr val="000000"/>
                </a:solidFill>
                <a:latin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</a:rPr>
              <a:t>    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Persistence.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createEntityManagerFactory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"chapter04"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EntityManager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emf.createEntityManager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audit = </a:t>
            </a:r>
            <a:r>
              <a:rPr lang="en-US" sz="1600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AuditTrail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audit.setTable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myClass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audit.setRowOperation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(operation);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audit.setTransactionDate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Date());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audit.setUserid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600" i="1" dirty="0" err="1">
                <a:solidFill>
                  <a:srgbClr val="000000"/>
                </a:solidFill>
                <a:latin typeface="Courier New"/>
              </a:rPr>
              <a:t>getProperty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</a:rPr>
              <a:t>"user.name"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audit.setRowKey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(id);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audit.setRowDescription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desc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EntityTransaction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em.getTransaction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(audit);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em.close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emf.close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175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AuditTrail.java</a:t>
            </a:r>
            <a:r>
              <a:rPr lang="en-US" u="none" dirty="0"/>
              <a:t> 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739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/>
              </a:rPr>
              <a:t>package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org.beginningee6.book.chapter05;</a:t>
            </a:r>
          </a:p>
          <a:p>
            <a:endParaRPr lang="en-US" sz="1800" dirty="0">
              <a:latin typeface="Courier New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java.lang.Integer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java.lang.String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javax.persistence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.*;</a:t>
            </a:r>
          </a:p>
          <a:p>
            <a:endParaRPr lang="en-US" sz="1800" dirty="0">
              <a:latin typeface="Courier New"/>
            </a:endParaRPr>
          </a:p>
          <a:p>
            <a:r>
              <a:rPr lang="en-US" sz="18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800" dirty="0" err="1">
                <a:solidFill>
                  <a:srgbClr val="646464"/>
                </a:solidFill>
                <a:latin typeface="Courier New"/>
              </a:rPr>
              <a:t>EntityListeners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Listeners.</a:t>
            </a:r>
            <a:r>
              <a:rPr lang="en-US" sz="1800" b="1" dirty="0" err="1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8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Product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AuditedObject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 {</a:t>
            </a:r>
          </a:p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176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Product.java</a:t>
            </a:r>
          </a:p>
        </p:txBody>
      </p:sp>
    </p:spTree>
    <p:extLst>
      <p:ext uri="{BB962C8B-B14F-4D97-AF65-F5344CB8AC3E}">
        <p14:creationId xmlns:p14="http://schemas.microsoft.com/office/powerpoint/2010/main" val="1133487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F3028-5FD0-45AE-9F18-05559C3F5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7B1E29-2CA4-4AB7-B97A-112A9DBA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1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JPA when there is </a:t>
            </a:r>
            <a:br>
              <a:rPr lang="en-US" sz="3200" dirty="0"/>
            </a:br>
            <a:r>
              <a:rPr lang="en-US" sz="3200" dirty="0"/>
              <a:t>a composite primary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227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2743201" cy="4407408"/>
          </a:xfrm>
        </p:spPr>
        <p:txBody>
          <a:bodyPr/>
          <a:lstStyle/>
          <a:p>
            <a:r>
              <a:rPr lang="en-US" dirty="0"/>
              <a:t>A primary key class must be defined to represent the composite key 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Now the JPA annotation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@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EmbeddedID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is used to identify the primary key</a:t>
            </a:r>
          </a:p>
          <a:p>
            <a:r>
              <a:rPr lang="en-US" dirty="0">
                <a:sym typeface="Wingdings" pitchFamily="2" charset="2"/>
              </a:rPr>
              <a:t>Every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@</a:t>
            </a:r>
            <a:r>
              <a:rPr lang="en-US" dirty="0" err="1">
                <a:solidFill>
                  <a:schemeClr val="accent2"/>
                </a:solidFill>
                <a:sym typeface="Wingdings" pitchFamily="2" charset="2"/>
              </a:rPr>
              <a:t>EmbeddedId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must refer to an embeddable class marked with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@Embeddable</a:t>
            </a:r>
            <a:r>
              <a:rPr lang="en-US" dirty="0">
                <a:sym typeface="Wingdings" pitchFamily="2" charset="2"/>
              </a:rPr>
              <a:t>  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178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Keys and JPA</a:t>
            </a:r>
            <a:br>
              <a:rPr lang="en-US" dirty="0"/>
            </a:br>
            <a:r>
              <a:rPr lang="en-US" dirty="0"/>
              <a:t>(Method #1)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400" y="2172436"/>
            <a:ext cx="5486401" cy="19328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300" dirty="0">
                <a:latin typeface="Courier New"/>
                <a:ea typeface="Calibri"/>
                <a:cs typeface="Times New Roman"/>
              </a:rPr>
              <a:t>@Embeddable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public class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latin typeface="Courier New"/>
                <a:ea typeface="Calibri"/>
                <a:cs typeface="Times New Roman"/>
              </a:rPr>
              <a:t>ContractPK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implements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Serializable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{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@Column(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"CONTRACT_YEAR",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nullable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false)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contract_year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@Column(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"RECORD_NUMBER",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nullable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false)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record_number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9925" y="4479854"/>
            <a:ext cx="5486401" cy="12351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300" dirty="0">
                <a:latin typeface="Courier New"/>
                <a:ea typeface="Calibri"/>
              </a:rPr>
              <a:t>@Entity</a:t>
            </a:r>
            <a:br>
              <a:rPr lang="en-US" sz="1300" dirty="0">
                <a:latin typeface="Courier New"/>
                <a:ea typeface="Calibri"/>
              </a:rPr>
            </a:b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public class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Contract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implements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Serializable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{</a:t>
            </a:r>
            <a:br>
              <a:rPr lang="en-US" sz="1300" dirty="0">
                <a:latin typeface="Courier New"/>
                <a:ea typeface="Calibri"/>
              </a:rPr>
            </a:br>
            <a:br>
              <a:rPr lang="en-US" sz="1300" dirty="0">
                <a:latin typeface="Courier New"/>
                <a:ea typeface="Calibri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r>
              <a:rPr lang="en-US" sz="1300" dirty="0">
                <a:latin typeface="Courier New"/>
                <a:ea typeface="Calibri"/>
              </a:rPr>
              <a:t>@</a:t>
            </a:r>
            <a:r>
              <a:rPr lang="en-US" sz="1300" dirty="0" err="1">
                <a:latin typeface="Courier New"/>
                <a:ea typeface="Calibri"/>
              </a:rPr>
              <a:t>EmbeddedID</a:t>
            </a:r>
            <a:br>
              <a:rPr lang="en-US" sz="1300" dirty="0">
                <a:latin typeface="Courier New"/>
                <a:ea typeface="Calibri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private </a:t>
            </a:r>
            <a:r>
              <a:rPr lang="en-US" sz="1300" dirty="0" err="1">
                <a:latin typeface="Courier New"/>
                <a:ea typeface="Calibri"/>
              </a:rPr>
              <a:t>ContractPK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</a:rPr>
              <a:t>contractPK</a:t>
            </a:r>
            <a:r>
              <a:rPr lang="en-US" sz="1300" dirty="0">
                <a:latin typeface="Courier New"/>
                <a:ea typeface="Calibri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28990" y="5474808"/>
            <a:ext cx="1113747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495800" y="2469061"/>
            <a:ext cx="1113747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3477686" y="3987614"/>
            <a:ext cx="3302372" cy="152399"/>
          </a:xfrm>
          <a:prstGeom prst="curvedConnector5">
            <a:avLst>
              <a:gd name="adj1" fmla="val -20275"/>
              <a:gd name="adj2" fmla="val -2540584"/>
              <a:gd name="adj3" fmla="val 111363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04800" y="3200400"/>
            <a:ext cx="2743200" cy="0"/>
          </a:xfrm>
          <a:prstGeom prst="line">
            <a:avLst/>
          </a:prstGeom>
          <a:ln w="38100" cmpd="dbl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3323547" y="58674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Classes must also implement Serializable if they need to cross architectural layers (e.g., they will be managed in the persistent layer and used in the presentation layer)</a:t>
            </a:r>
          </a:p>
        </p:txBody>
      </p:sp>
    </p:spTree>
    <p:extLst>
      <p:ext uri="{BB962C8B-B14F-4D97-AF65-F5344CB8AC3E}">
        <p14:creationId xmlns:p14="http://schemas.microsoft.com/office/powerpoint/2010/main" val="6723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719071"/>
            <a:ext cx="5638800" cy="4407408"/>
          </a:xfrm>
        </p:spPr>
        <p:txBody>
          <a:bodyPr/>
          <a:lstStyle/>
          <a:p>
            <a:r>
              <a:rPr lang="en-US" dirty="0"/>
              <a:t>Embeddable classes</a:t>
            </a:r>
            <a:br>
              <a:rPr lang="en-US" dirty="0"/>
            </a:br>
            <a:r>
              <a:rPr lang="en-US" dirty="0"/>
              <a:t>require:</a:t>
            </a:r>
          </a:p>
          <a:p>
            <a:pPr lvl="1"/>
            <a:r>
              <a:rPr lang="en-US" dirty="0"/>
              <a:t> a no-</a:t>
            </a:r>
            <a:r>
              <a:rPr lang="en-US" dirty="0" err="1"/>
              <a:t>arg</a:t>
            </a:r>
            <a:r>
              <a:rPr lang="en-US" dirty="0"/>
              <a:t> constructor</a:t>
            </a:r>
          </a:p>
          <a:p>
            <a:pPr lvl="1"/>
            <a:r>
              <a:rPr lang="en-US" dirty="0"/>
              <a:t>getters and setters</a:t>
            </a:r>
          </a:p>
          <a:p>
            <a:pPr lvl="1"/>
            <a:r>
              <a:rPr lang="en-US" dirty="0"/>
              <a:t>equals() </a:t>
            </a:r>
            <a:br>
              <a:rPr lang="en-US" dirty="0"/>
            </a:br>
            <a:r>
              <a:rPr lang="en-US" dirty="0"/>
              <a:t>implementation</a:t>
            </a:r>
          </a:p>
          <a:p>
            <a:pPr lvl="1"/>
            <a:r>
              <a:rPr lang="en-US" dirty="0" err="1"/>
              <a:t>hashCode</a:t>
            </a:r>
            <a:r>
              <a:rPr lang="en-US" dirty="0"/>
              <a:t>() </a:t>
            </a:r>
            <a:br>
              <a:rPr lang="en-US" dirty="0"/>
            </a:br>
            <a:r>
              <a:rPr lang="en-US" dirty="0"/>
              <a:t>implementation</a:t>
            </a:r>
          </a:p>
          <a:p>
            <a:pPr lvl="1"/>
            <a:r>
              <a:rPr lang="en-US" dirty="0"/>
              <a:t>Implementation of the Serializable interface</a:t>
            </a:r>
          </a:p>
          <a:p>
            <a:r>
              <a:rPr lang="en-US" dirty="0"/>
              <a:t>Embedded classes have no @Id annotation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179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Embeddable Classes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00400" y="2562963"/>
            <a:ext cx="5486401" cy="19328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300" dirty="0">
                <a:latin typeface="Courier New"/>
                <a:ea typeface="Calibri"/>
                <a:cs typeface="Times New Roman"/>
              </a:rPr>
              <a:t>@Embeddable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public class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latin typeface="Courier New"/>
                <a:ea typeface="Calibri"/>
                <a:cs typeface="Times New Roman"/>
              </a:rPr>
              <a:t>ContractPK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implements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Serializable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{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@Column(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"CONTRACT_YEAR",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nullable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false)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contract_year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@Column(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"RECORD_NUMBER",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nullable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false)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record_number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625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209092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Instances </a:t>
            </a:r>
            <a:r>
              <a:rPr lang="en-US" dirty="0"/>
              <a:t>are instantiated objects that just live in memory. </a:t>
            </a:r>
          </a:p>
          <a:p>
            <a:r>
              <a:rPr lang="en-US" dirty="0">
                <a:solidFill>
                  <a:schemeClr val="accent2"/>
                </a:solidFill>
              </a:rPr>
              <a:t>Entities</a:t>
            </a:r>
            <a:r>
              <a:rPr lang="en-US" dirty="0"/>
              <a:t> are objects that live shortly in memory and persistently in a database.  </a:t>
            </a:r>
          </a:p>
          <a:p>
            <a:r>
              <a:rPr lang="en-US" dirty="0"/>
              <a:t>Entities can also be concrete or abstract,  support inheritance, and function exactly as instances would.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</a:t>
            </a:r>
            <a:br>
              <a:rPr lang="en-US" dirty="0"/>
            </a:br>
            <a:r>
              <a:rPr lang="en-US" sz="2800" dirty="0"/>
              <a:t>Instance versus Entity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01478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728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object's default equals() method tests for </a:t>
            </a:r>
            <a:r>
              <a:rPr lang="en-US" dirty="0">
                <a:solidFill>
                  <a:schemeClr val="accent2"/>
                </a:solidFill>
              </a:rPr>
              <a:t>reference equality </a:t>
            </a:r>
            <a:r>
              <a:rPr lang="en-US" dirty="0"/>
              <a:t>only.</a:t>
            </a:r>
          </a:p>
          <a:p>
            <a:pPr lvl="1"/>
            <a:r>
              <a:rPr lang="en-US" dirty="0"/>
              <a:t>Either two different variables refer to same object -or-</a:t>
            </a:r>
          </a:p>
          <a:p>
            <a:pPr lvl="1"/>
            <a:r>
              <a:rPr lang="en-US" dirty="0"/>
              <a:t>An object variable has been assigned to another object variable</a:t>
            </a:r>
          </a:p>
          <a:p>
            <a:r>
              <a:rPr lang="en-US" dirty="0"/>
              <a:t>You need to override the method to check for </a:t>
            </a:r>
            <a:r>
              <a:rPr lang="en-US" dirty="0">
                <a:solidFill>
                  <a:schemeClr val="accent2"/>
                </a:solidFill>
              </a:rPr>
              <a:t>content equality.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180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equals()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581400"/>
            <a:ext cx="7772400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@Override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equals(Object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 if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==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 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// Reference equality</a:t>
            </a:r>
          </a:p>
          <a:p>
            <a:endParaRPr lang="en-US" sz="1400" dirty="0">
              <a:solidFill>
                <a:srgbClr val="3F7F5F"/>
              </a:solidFill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 if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(!(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instanceof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))</a:t>
            </a:r>
            <a:r>
              <a:rPr lang="en-US" sz="1400" b="1" u="sng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      return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// Objects not same type</a:t>
            </a:r>
          </a:p>
          <a:p>
            <a:endParaRPr lang="en-US" sz="1400" dirty="0">
              <a:solidFill>
                <a:srgbClr val="3F7F5F"/>
              </a:solidFill>
              <a:latin typeface="Courier New"/>
            </a:endParaRPr>
          </a:p>
          <a:p>
            <a:r>
              <a:rPr lang="en-US" sz="1400" dirty="0">
                <a:solidFill>
                  <a:srgbClr val="3F7F5F"/>
                </a:solidFill>
                <a:latin typeface="Courier New"/>
              </a:rPr>
              <a:t>   //  Content equality: compare fields (elements of the primary key)</a:t>
            </a:r>
          </a:p>
          <a:p>
            <a:r>
              <a:rPr lang="en-US" sz="1400" dirty="0">
                <a:solidFill>
                  <a:srgbClr val="3F7F5F"/>
                </a:solidFill>
                <a:latin typeface="Courier New"/>
              </a:rPr>
              <a:t>   //  If both fields are equal, return true</a:t>
            </a:r>
            <a:endParaRPr lang="en-US" sz="14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pk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 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contract.year.equals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pk.contract_year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 &amp;&amp;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record_number.equals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pk.record_number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3505532"/>
            <a:ext cx="3200400" cy="116955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obj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instanceof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ContractPK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checks to see if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obj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is derived from class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ContractPK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      or any of its subclasses. 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476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181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equals()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1600200"/>
            <a:ext cx="891540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EqualityTest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main(String[]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en-US" sz="1200" dirty="0">
                <a:solidFill>
                  <a:srgbClr val="3F7F5F"/>
                </a:solidFill>
                <a:latin typeface="Courier New"/>
              </a:rPr>
              <a:t>   // </a:t>
            </a:r>
            <a:r>
              <a:rPr lang="en-US" sz="1200" dirty="0" err="1">
                <a:solidFill>
                  <a:srgbClr val="3F7F5F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3F7F5F"/>
                </a:solidFill>
                <a:latin typeface="Courier New"/>
              </a:rPr>
              <a:t> overrides equals method for </a:t>
            </a:r>
            <a:r>
              <a:rPr lang="en-US" sz="1200" b="1" dirty="0">
                <a:solidFill>
                  <a:srgbClr val="3F7F5F"/>
                </a:solidFill>
                <a:latin typeface="Courier New"/>
              </a:rPr>
              <a:t>content equality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pk1 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(2012,50123);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pk2 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(2012,50123);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DocumentPK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pk3 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DocumentPK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(2012,50123);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DocumentPK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pk4 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DocumentPK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(2012,50123);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"Using </a:t>
            </a:r>
            <a:r>
              <a:rPr lang="en-US" sz="1200" dirty="0" err="1">
                <a:solidFill>
                  <a:srgbClr val="2A00FF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, (pk1=pk1?): 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+ pk1.equals(pk1));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"Using </a:t>
            </a:r>
            <a:r>
              <a:rPr lang="en-US" sz="1200" dirty="0" err="1">
                <a:solidFill>
                  <a:srgbClr val="2A00FF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, (pk1=pk2?): 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+ pk1.equals(pk2));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"Using </a:t>
            </a:r>
            <a:r>
              <a:rPr lang="en-US" sz="1200" dirty="0" err="1">
                <a:solidFill>
                  <a:srgbClr val="2A00FF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, (pk1=pk3?): 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+ pk1.equals(pk3));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"Using </a:t>
            </a:r>
            <a:r>
              <a:rPr lang="en-US" sz="1200" dirty="0" err="1">
                <a:solidFill>
                  <a:srgbClr val="2A00FF"/>
                </a:solidFill>
                <a:latin typeface="Courier New"/>
              </a:rPr>
              <a:t>DocumentPK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, (pk4=pk2?): 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+ pk4.equals(pk2));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"Using </a:t>
            </a:r>
            <a:r>
              <a:rPr lang="en-US" sz="1200" dirty="0" err="1">
                <a:solidFill>
                  <a:srgbClr val="2A00FF"/>
                </a:solidFill>
                <a:latin typeface="Courier New"/>
              </a:rPr>
              <a:t>DocumentPK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, (pk4=pk3?): 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+ pk4.equals(pk3));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"Using </a:t>
            </a:r>
            <a:r>
              <a:rPr lang="en-US" sz="1200" dirty="0" err="1">
                <a:solidFill>
                  <a:srgbClr val="2A00FF"/>
                </a:solidFill>
                <a:latin typeface="Courier New"/>
              </a:rPr>
              <a:t>DocumentPK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, (pk4=pk4?): 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+ pk4.equals(pk4));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76200" y="4935141"/>
            <a:ext cx="4572000" cy="184665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ContractPK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(pk1=pk1?): true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ContractPK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(pk1=pk2?): </a:t>
            </a:r>
            <a:r>
              <a:rPr lang="en-US" sz="1600" b="1" u="sng" dirty="0">
                <a:latin typeface="Consolas" pitchFamily="49" charset="0"/>
                <a:cs typeface="Consolas" pitchFamily="49" charset="0"/>
              </a:rPr>
              <a:t>true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ContractPK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(pk1=pk3?): false</a:t>
            </a: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DocumentPK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(pk4=pk2?): false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DocumentPK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(pk4=pk3?): </a:t>
            </a:r>
            <a:r>
              <a:rPr lang="en-US" sz="1600" b="1" u="sng" dirty="0">
                <a:latin typeface="Consolas" pitchFamily="49" charset="0"/>
                <a:cs typeface="Consolas" pitchFamily="49" charset="0"/>
              </a:rPr>
              <a:t>false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DocumentPK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(pk4=pk4?): true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14800" y="4935140"/>
            <a:ext cx="4953000" cy="1770459"/>
          </a:xfrm>
          <a:solidFill>
            <a:schemeClr val="bg2"/>
          </a:solidFill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ç"/>
            </a:pPr>
            <a:r>
              <a:rPr lang="en-US" sz="1600" dirty="0">
                <a:solidFill>
                  <a:srgbClr val="FF0000"/>
                </a:solidFill>
              </a:rPr>
              <a:t> Reference equality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ç"/>
            </a:pPr>
            <a:r>
              <a:rPr lang="en-US" sz="1600" dirty="0">
                <a:solidFill>
                  <a:srgbClr val="FF0000"/>
                </a:solidFill>
              </a:rPr>
              <a:t> Content equality  </a:t>
            </a:r>
            <a:r>
              <a:rPr lang="en-US" sz="1400" dirty="0">
                <a:solidFill>
                  <a:srgbClr val="FF0000"/>
                </a:solidFill>
              </a:rPr>
              <a:t>(same </a:t>
            </a:r>
            <a:r>
              <a:rPr lang="en-US" sz="1400" dirty="0" err="1">
                <a:solidFill>
                  <a:srgbClr val="FF0000"/>
                </a:solidFill>
              </a:rPr>
              <a:t>obj</a:t>
            </a:r>
            <a:r>
              <a:rPr lang="en-US" sz="1400" dirty="0">
                <a:solidFill>
                  <a:srgbClr val="FF0000"/>
                </a:solidFill>
              </a:rPr>
              <a:t> type and key values)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ç"/>
            </a:pPr>
            <a:r>
              <a:rPr lang="en-US" sz="1600" dirty="0">
                <a:solidFill>
                  <a:srgbClr val="FF0000"/>
                </a:solidFill>
              </a:rPr>
              <a:t> Inequality  </a:t>
            </a:r>
            <a:r>
              <a:rPr lang="en-US" sz="1400" dirty="0">
                <a:solidFill>
                  <a:srgbClr val="FF0000"/>
                </a:solidFill>
              </a:rPr>
              <a:t>(key fields and values same, but diff </a:t>
            </a:r>
            <a:r>
              <a:rPr lang="en-US" sz="1400" dirty="0" err="1">
                <a:solidFill>
                  <a:srgbClr val="FF0000"/>
                </a:solidFill>
              </a:rPr>
              <a:t>obj</a:t>
            </a:r>
            <a:r>
              <a:rPr lang="en-US" sz="1400" dirty="0">
                <a:solidFill>
                  <a:srgbClr val="FF0000"/>
                </a:solidFill>
              </a:rPr>
              <a:t> type)</a:t>
            </a:r>
            <a:endParaRPr lang="en-US" sz="1800" dirty="0">
              <a:solidFill>
                <a:srgbClr val="FF0000"/>
              </a:solidFill>
            </a:endParaRPr>
          </a:p>
          <a:p>
            <a:pPr marL="45720" inden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ç"/>
            </a:pPr>
            <a:r>
              <a:rPr lang="en-US" sz="1600" dirty="0">
                <a:solidFill>
                  <a:srgbClr val="FF0000"/>
                </a:solidFill>
              </a:rPr>
              <a:t> Inequality  </a:t>
            </a:r>
            <a:r>
              <a:rPr lang="en-US" sz="1400" dirty="0">
                <a:solidFill>
                  <a:srgbClr val="FF0000"/>
                </a:solidFill>
              </a:rPr>
              <a:t>(key fields and values same, but diff </a:t>
            </a:r>
            <a:r>
              <a:rPr lang="en-US" sz="1400" dirty="0" err="1">
                <a:solidFill>
                  <a:srgbClr val="FF0000"/>
                </a:solidFill>
              </a:rPr>
              <a:t>obj</a:t>
            </a:r>
            <a:r>
              <a:rPr lang="en-US" sz="1400" dirty="0">
                <a:solidFill>
                  <a:srgbClr val="FF0000"/>
                </a:solidFill>
              </a:rPr>
              <a:t> type)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ç"/>
            </a:pPr>
            <a:r>
              <a:rPr lang="en-US" sz="1600" dirty="0">
                <a:solidFill>
                  <a:srgbClr val="FF0000"/>
                </a:solidFill>
              </a:rPr>
              <a:t> Content equality  </a:t>
            </a:r>
            <a:r>
              <a:rPr lang="en-US" sz="1400" dirty="0">
                <a:solidFill>
                  <a:srgbClr val="FF0000"/>
                </a:solidFill>
              </a:rPr>
              <a:t>(same </a:t>
            </a:r>
            <a:r>
              <a:rPr lang="en-US" sz="1400" dirty="0" err="1">
                <a:solidFill>
                  <a:srgbClr val="FF0000"/>
                </a:solidFill>
              </a:rPr>
              <a:t>obj</a:t>
            </a:r>
            <a:r>
              <a:rPr lang="en-US" sz="1400" dirty="0">
                <a:solidFill>
                  <a:srgbClr val="FF0000"/>
                </a:solidFill>
              </a:rPr>
              <a:t> type and key values)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Char char="ç"/>
            </a:pPr>
            <a:r>
              <a:rPr lang="en-US" sz="1600" dirty="0">
                <a:solidFill>
                  <a:srgbClr val="FF0000"/>
                </a:solidFill>
              </a:rPr>
              <a:t> Reference equality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324600" y="1600200"/>
            <a:ext cx="2743200" cy="1524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Font typeface="Wingdings 2" pitchFamily="18" charset="2"/>
              <a:buNone/>
            </a:pPr>
            <a:r>
              <a:rPr lang="en-US" sz="1600" dirty="0">
                <a:solidFill>
                  <a:schemeClr val="tx1"/>
                </a:solidFill>
              </a:rPr>
              <a:t>Two independent classes:</a:t>
            </a:r>
          </a:p>
          <a:p>
            <a:pPr marL="45720" indent="0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None/>
            </a:pPr>
            <a:br>
              <a:rPr lang="en-US" sz="1600" b="1" u="sng" dirty="0">
                <a:solidFill>
                  <a:srgbClr val="FF0000"/>
                </a:solidFill>
              </a:rPr>
            </a:br>
            <a:r>
              <a:rPr lang="en-US" sz="1600" b="1" u="sng" dirty="0" err="1">
                <a:solidFill>
                  <a:srgbClr val="FF0000"/>
                </a:solidFill>
              </a:rPr>
              <a:t>DocumentPK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    uses default method.</a:t>
            </a:r>
          </a:p>
          <a:p>
            <a:pPr marL="45720" indent="0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Font typeface="Wingdings 2" pitchFamily="18" charset="2"/>
              <a:buNone/>
            </a:pPr>
            <a:r>
              <a:rPr lang="en-US" sz="1600" b="1" u="sng" dirty="0" err="1">
                <a:solidFill>
                  <a:srgbClr val="FF0000"/>
                </a:solidFill>
              </a:rPr>
              <a:t>ContractPK</a:t>
            </a:r>
            <a:endParaRPr lang="en-US" sz="1600" b="1" u="sng" dirty="0">
              <a:solidFill>
                <a:srgbClr val="FF0000"/>
              </a:solidFill>
            </a:endParaRPr>
          </a:p>
          <a:p>
            <a:pPr marL="45720" inden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 2" pitchFamily="18" charset="2"/>
              <a:buNone/>
            </a:pPr>
            <a:r>
              <a:rPr lang="en-US" sz="1600" dirty="0">
                <a:solidFill>
                  <a:srgbClr val="FF0000"/>
                </a:solidFill>
              </a:rPr>
              <a:t>     overrides equals method.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4943767"/>
            <a:ext cx="9067800" cy="0"/>
          </a:xfrm>
          <a:prstGeom prst="line">
            <a:avLst/>
          </a:prstGeom>
          <a:ln w="38100" cmpd="dbl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5877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hashCode</a:t>
            </a:r>
            <a:r>
              <a:rPr lang="en-US" dirty="0"/>
              <a:t> method is used by data structures such as HashMap and </a:t>
            </a:r>
            <a:r>
              <a:rPr lang="en-US" dirty="0" err="1"/>
              <a:t>HashSet</a:t>
            </a:r>
            <a:r>
              <a:rPr lang="en-US" dirty="0"/>
              <a:t> to provide efficient placement and lookup of these objects in these collections.</a:t>
            </a:r>
          </a:p>
          <a:p>
            <a:r>
              <a:rPr lang="en-US" dirty="0"/>
              <a:t>Whenever the equals method is overridden, the </a:t>
            </a:r>
            <a:r>
              <a:rPr lang="en-US" dirty="0" err="1"/>
              <a:t>hasCode</a:t>
            </a:r>
            <a:r>
              <a:rPr lang="en-US" dirty="0"/>
              <a:t> method should also be overridden.</a:t>
            </a:r>
          </a:p>
          <a:p>
            <a:r>
              <a:rPr lang="en-US" dirty="0" err="1"/>
              <a:t>hashCode</a:t>
            </a:r>
            <a:r>
              <a:rPr lang="en-US" dirty="0"/>
              <a:t>() can be automatically generated using most Java IDEs.  </a:t>
            </a:r>
            <a:br>
              <a:rPr lang="en-US" dirty="0"/>
            </a:br>
            <a:r>
              <a:rPr lang="en-US" dirty="0"/>
              <a:t>(like getters and setters)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182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</a:t>
            </a:r>
            <a:r>
              <a:rPr lang="en-US" dirty="0" err="1"/>
              <a:t>hashCode</a:t>
            </a:r>
            <a:r>
              <a:rPr lang="en-US" dirty="0"/>
              <a:t>()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4445675"/>
            <a:ext cx="777240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@Override</a:t>
            </a:r>
            <a:endParaRPr lang="en-US" sz="1400" dirty="0">
              <a:solidFill>
                <a:srgbClr val="646464"/>
              </a:solidFill>
              <a:highlight>
                <a:srgbClr val="D4D4D4"/>
              </a:highlight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hashCode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 final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prime = 31;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result = 1;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result = prime * result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+ ((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 ? 0 :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.hashCode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result = prime * result + ((</a:t>
            </a:r>
            <a:r>
              <a:rPr lang="en-US" sz="1400" dirty="0">
                <a:solidFill>
                  <a:srgbClr val="0000C0"/>
                </a:solidFill>
                <a:latin typeface="Courier New"/>
              </a:rPr>
              <a:t>year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 ? 0 :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year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.hashCode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 return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result;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24305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package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org.beginningee6.book.chapter03;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javax.persistence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.*;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Main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main(String[]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latin typeface="Courier New"/>
              </a:rPr>
              <a:t>    // Create entities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(2012,32148);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Contract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Contract(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"Acme University and Ken Wu"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);</a:t>
            </a:r>
            <a:br>
              <a:rPr lang="en-US" sz="1200" dirty="0">
                <a:solidFill>
                  <a:srgbClr val="000000"/>
                </a:solidFill>
                <a:latin typeface="Courier New"/>
              </a:rPr>
            </a:br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contract.setContractDescription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"To teach Java EE class"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latin typeface="Courier New"/>
              </a:rPr>
              <a:t>    // Get an entity manager and a transaction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EntityManagerFactory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emf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Persistence.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</a:rPr>
              <a:t>createEntityManagerFactory</a:t>
            </a:r>
            <a:r>
              <a:rPr lang="en-US" sz="12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i="1" dirty="0">
                <a:solidFill>
                  <a:srgbClr val="2A00FF"/>
                </a:solidFill>
                <a:latin typeface="Courier New"/>
              </a:rPr>
              <a:t>"chapter03"</a:t>
            </a:r>
            <a:r>
              <a:rPr lang="en-US" sz="12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EntityManager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em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emf.createEntityManager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>
                <a:solidFill>
                  <a:srgbClr val="3F7F5F"/>
                </a:solidFill>
                <a:latin typeface="Courier New"/>
              </a:rPr>
              <a:t>// Persist the contract to the database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EntityTransaction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tx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em.getTransaction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(contract);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>
                <a:solidFill>
                  <a:srgbClr val="7F0055"/>
                </a:solidFill>
                <a:latin typeface="Courier New"/>
              </a:rPr>
              <a:t>catch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(Exception e)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sz="1200" i="1" dirty="0" err="1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sz="12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i="1" dirty="0">
                <a:solidFill>
                  <a:srgbClr val="2A00FF"/>
                </a:solidFill>
                <a:latin typeface="Courier New"/>
              </a:rPr>
              <a:t>"Error committing to database."</a:t>
            </a:r>
            <a:r>
              <a:rPr lang="en-US" sz="1200" i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em.close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emf.close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183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Main.java</a:t>
            </a:r>
          </a:p>
        </p:txBody>
      </p:sp>
    </p:spTree>
    <p:extLst>
      <p:ext uri="{BB962C8B-B14F-4D97-AF65-F5344CB8AC3E}">
        <p14:creationId xmlns:p14="http://schemas.microsoft.com/office/powerpoint/2010/main" val="173808586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685800"/>
            <a:ext cx="8407893" cy="6096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package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org.beginningee6.book.chapter03;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javax.persistence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.*;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646464"/>
                </a:solidFill>
                <a:latin typeface="Courier New"/>
              </a:rPr>
              <a:t>@Entity</a:t>
            </a:r>
            <a:br>
              <a:rPr lang="en-US" sz="1200" dirty="0">
                <a:solidFill>
                  <a:srgbClr val="646464"/>
                </a:solidFill>
                <a:latin typeface="Courier New"/>
              </a:rPr>
            </a:b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Contract  {</a:t>
            </a: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200" dirty="0" err="1">
                <a:solidFill>
                  <a:srgbClr val="646464"/>
                </a:solidFill>
                <a:latin typeface="Courier New"/>
              </a:rPr>
              <a:t>EmbeddedId</a:t>
            </a:r>
            <a:endParaRPr lang="en-US" sz="1200" dirty="0">
              <a:solidFill>
                <a:srgbClr val="646464"/>
              </a:solidFill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(name=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/>
              </a:rPr>
              <a:t>contract_name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contractName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(name=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/>
              </a:rPr>
              <a:t>contract_description</a:t>
            </a:r>
            <a:r>
              <a:rPr lang="en-US" sz="12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contractDescription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latin typeface="Courier New"/>
              </a:rPr>
              <a:t>  // Constructors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Contract(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, String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contractName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String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contractDescription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contractName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contractName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contractDescription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contractDescription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Contract()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latin typeface="Courier New"/>
              </a:rPr>
              <a:t>  // Getters and Setters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getContractPK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contractPK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setContractPK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contractPK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getContractName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contractName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200" dirty="0">
                <a:solidFill>
                  <a:srgbClr val="3F7F5F"/>
                </a:solidFill>
                <a:latin typeface="Courier New"/>
              </a:rPr>
              <a:t>// et cetera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184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Contract.java</a:t>
            </a:r>
          </a:p>
        </p:txBody>
      </p:sp>
    </p:spTree>
    <p:extLst>
      <p:ext uri="{BB962C8B-B14F-4D97-AF65-F5344CB8AC3E}">
        <p14:creationId xmlns:p14="http://schemas.microsoft.com/office/powerpoint/2010/main" val="340524032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urier New"/>
              </a:rPr>
              <a:t>package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org.beginningee6.book.chapter03;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javax.persistence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.*;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java.io.Serializable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dirty="0">
                <a:solidFill>
                  <a:srgbClr val="646464"/>
                </a:solidFill>
                <a:latin typeface="Courier New"/>
              </a:rPr>
              <a:t>@Embeddable</a:t>
            </a:r>
          </a:p>
          <a:p>
            <a:r>
              <a:rPr lang="en-US" sz="12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Serializable {</a:t>
            </a:r>
          </a:p>
          <a:p>
            <a:r>
              <a:rPr lang="en-US" sz="12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Integer 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2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Integer 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200" dirty="0">
                <a:solidFill>
                  <a:srgbClr val="7F0055"/>
                </a:solidFill>
                <a:latin typeface="Courier New"/>
              </a:rPr>
              <a:t> 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i="1" dirty="0" err="1">
                <a:solidFill>
                  <a:srgbClr val="0000C0"/>
                </a:solidFill>
                <a:latin typeface="Courier New"/>
              </a:rPr>
              <a:t>serialVersionUID</a:t>
            </a:r>
            <a:r>
              <a:rPr lang="en-US" sz="1200" i="1" dirty="0">
                <a:solidFill>
                  <a:srgbClr val="000000"/>
                </a:solidFill>
                <a:latin typeface="Courier New"/>
              </a:rPr>
              <a:t> = 1L;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latin typeface="Courier New"/>
              </a:rPr>
              <a:t>  // Constructors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(Integer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, Integer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 {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3F7F5F"/>
                </a:solidFill>
                <a:latin typeface="Courier New"/>
              </a:rPr>
              <a:t>  // Getters and Setters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Integer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getYear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return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setYear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(Integer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Integer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getRecord_number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return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setRecord_number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(Integer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185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ContractPK.java</a:t>
            </a:r>
            <a:r>
              <a:rPr lang="en-US" u="none" dirty="0"/>
              <a:t>  </a:t>
            </a:r>
            <a:r>
              <a:rPr lang="en-US" sz="1600" u="none" dirty="0"/>
              <a:t>(1)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6315974" y="533400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Must implement Serializable interface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95800" y="685800"/>
            <a:ext cx="1820174" cy="838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3938926" y="1630861"/>
            <a:ext cx="1242674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85799" y="2192548"/>
            <a:ext cx="4720087" cy="2286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02565" y="1087648"/>
            <a:ext cx="2797835" cy="228600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6744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685800"/>
            <a:ext cx="8407893" cy="5638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646464"/>
                </a:solidFill>
                <a:latin typeface="Courier New"/>
              </a:rPr>
              <a:t>@Override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hashCode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prime = 31;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result = 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result = prime * result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   + ((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sz="1200" dirty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? 0 : 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.hashCode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result = prime * result + ((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sz="1200" dirty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? 0 : 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.hashCode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result;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646464"/>
                </a:solidFill>
                <a:latin typeface="Courier New"/>
              </a:rPr>
              <a:t>@Override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equals(Object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if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if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if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getClass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 !=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obj.getClass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other = 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ContractPK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obj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if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if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!=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 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else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(!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.equals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record_number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if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if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!=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 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  }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else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(!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.equals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</a:rPr>
              <a:t>other.</a:t>
            </a:r>
            <a:r>
              <a:rPr lang="en-US" sz="1200" dirty="0" err="1">
                <a:solidFill>
                  <a:srgbClr val="0000C0"/>
                </a:solidFill>
                <a:latin typeface="Courier New"/>
              </a:rPr>
              <a:t>contract_year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 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/>
              </a:rPr>
              <a:t> 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186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ContractPK.java</a:t>
            </a:r>
            <a:r>
              <a:rPr lang="en-US" u="none" dirty="0"/>
              <a:t>  </a:t>
            </a:r>
            <a:r>
              <a:rPr lang="en-US" sz="1600" u="none" dirty="0"/>
              <a:t>(2)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6324600" y="2971800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Auto-generated by Eclipse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48200" y="2286000"/>
            <a:ext cx="2133600" cy="692989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648200" y="3429000"/>
            <a:ext cx="2133600" cy="692989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>
            <a:off x="5943600" y="4191000"/>
            <a:ext cx="304800" cy="1981200"/>
          </a:xfrm>
          <a:prstGeom prst="rightBrace">
            <a:avLst>
              <a:gd name="adj1" fmla="val 81918"/>
              <a:gd name="adj2" fmla="val 4564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08070" y="4876800"/>
            <a:ext cx="2759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c</a:t>
            </a:r>
            <a:r>
              <a:rPr lang="en-US" dirty="0">
                <a:solidFill>
                  <a:srgbClr val="FF0000"/>
                </a:solidFill>
              </a:rPr>
              <a:t>ontent equality check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390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092" y="685800"/>
            <a:ext cx="8965708" cy="5440679"/>
          </a:xfrm>
        </p:spPr>
        <p:txBody>
          <a:bodyPr>
            <a:noAutofit/>
          </a:bodyPr>
          <a:lstStyle/>
          <a:p>
            <a:r>
              <a:rPr lang="en-US" sz="1200" dirty="0">
                <a:latin typeface="Consolas"/>
              </a:rPr>
              <a:t>&lt;?xml version=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"1.0"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encoding=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"UTF-8"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?&gt;</a:t>
            </a:r>
          </a:p>
          <a:p>
            <a:r>
              <a:rPr lang="fr-FR" sz="12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fr-FR" sz="1200" dirty="0" err="1">
                <a:solidFill>
                  <a:prstClr val="black"/>
                </a:solidFill>
                <a:latin typeface="Consolas"/>
              </a:rPr>
              <a:t>persistence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 version=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"2.0"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onsolas"/>
              </a:rPr>
              <a:t>xmlns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"http://java.sun.com/</a:t>
            </a:r>
            <a:r>
              <a:rPr lang="fr-FR" sz="1200" dirty="0" err="1">
                <a:solidFill>
                  <a:srgbClr val="A31515"/>
                </a:solidFill>
                <a:latin typeface="Consolas"/>
              </a:rPr>
              <a:t>xml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/ns/</a:t>
            </a:r>
            <a:r>
              <a:rPr lang="fr-FR" sz="1200" dirty="0" err="1">
                <a:solidFill>
                  <a:srgbClr val="A31515"/>
                </a:solidFill>
                <a:latin typeface="Consolas"/>
              </a:rPr>
              <a:t>persistence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onsolas"/>
              </a:rPr>
              <a:t>xmlns:xsi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"http://www.w3.org/2001/XMLSchema-instance"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onsolas"/>
              </a:rPr>
              <a:t>xsi:schemaLocation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"http://java.sun.com/</a:t>
            </a:r>
            <a:r>
              <a:rPr lang="fr-FR" sz="1200" dirty="0" err="1">
                <a:solidFill>
                  <a:srgbClr val="A31515"/>
                </a:solidFill>
                <a:latin typeface="Consolas"/>
              </a:rPr>
              <a:t>xml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/ns/</a:t>
            </a:r>
            <a:r>
              <a:rPr lang="fr-FR" sz="1200" dirty="0" err="1">
                <a:solidFill>
                  <a:srgbClr val="A31515"/>
                </a:solidFill>
                <a:latin typeface="Consolas"/>
              </a:rPr>
              <a:t>persistence</a:t>
            </a:r>
            <a:r>
              <a:rPr lang="fr-FR" sz="1200" dirty="0">
                <a:solidFill>
                  <a:srgbClr val="A31515"/>
                </a:solidFill>
                <a:latin typeface="Consolas"/>
              </a:rPr>
              <a:t> http://java.sun.com/xml/ns/persistence/persistence_2_0.xsd"</a:t>
            </a:r>
            <a:r>
              <a:rPr lang="fr-FR" sz="1200" dirty="0">
                <a:solidFill>
                  <a:prstClr val="black"/>
                </a:solidFill>
                <a:latin typeface="Consolas"/>
              </a:rPr>
              <a:t>&gt;</a:t>
            </a:r>
          </a:p>
          <a:p>
            <a:endParaRPr lang="fr-FR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&lt;persistence-unit name=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"chapter03"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&lt;provider&gt;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org.eclipse.persistence.jpa.PersistenceProvider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&lt;/provider&gt;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&lt;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&gt;org.beginningee6.book.chapter03.Contract&lt;/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&lt;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&gt;org.beginningee6.book.chapter03.ContractPK&lt;/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&lt;properties&gt;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    &lt;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property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name=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eclipselink.target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-database"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value=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"DERBY"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    &lt;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property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name=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eclipselink.ddl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-generation"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value=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"drop-and-create-tables"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    &lt;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property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name=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eclipselink.logging.level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value=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"INFO"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    &lt;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property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name=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javax.persistence.jdbc.driver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value=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org.apache.derby.jdbc.ClientDriver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    &lt;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property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name=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"javax.persistence.jdbc.url"</a:t>
            </a:r>
            <a:br>
              <a:rPr lang="en-US" sz="1200" dirty="0">
                <a:solidFill>
                  <a:srgbClr val="A31515"/>
                </a:solidFill>
                <a:latin typeface="Consolas"/>
              </a:rPr>
            </a:br>
            <a:r>
              <a:rPr lang="en-US" sz="1200" dirty="0">
                <a:solidFill>
                  <a:srgbClr val="A31515"/>
                </a:solidFill>
                <a:latin typeface="Consolas"/>
              </a:rPr>
              <a:t>            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        value=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jdbc:derby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://localhost:1527/chapter03DB;create=true"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    &lt;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property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name=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javax.persistence.jdbc.user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value=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"APP"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    &lt;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property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name=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javax.persistence.jdbc.password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value=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"APP"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  &lt;/properties&gt;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&lt;/persistence-unit&gt;</a:t>
            </a:r>
          </a:p>
          <a:p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&lt;/persistence&gt;</a:t>
            </a:r>
          </a:p>
          <a:p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persistence.xml</a:t>
            </a:r>
          </a:p>
        </p:txBody>
      </p:sp>
    </p:spTree>
    <p:extLst>
      <p:ext uri="{BB962C8B-B14F-4D97-AF65-F5344CB8AC3E}">
        <p14:creationId xmlns:p14="http://schemas.microsoft.com/office/powerpoint/2010/main" val="39734829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188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05" y="2362200"/>
            <a:ext cx="867079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6068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719071"/>
            <a:ext cx="2971799" cy="4407408"/>
          </a:xfrm>
        </p:spPr>
        <p:txBody>
          <a:bodyPr/>
          <a:lstStyle/>
          <a:p>
            <a:r>
              <a:rPr lang="en-US" dirty="0"/>
              <a:t>A primary key class must </a:t>
            </a:r>
            <a:r>
              <a:rPr lang="en-US" i="1" dirty="0"/>
              <a:t>still</a:t>
            </a:r>
            <a:r>
              <a:rPr lang="en-US" dirty="0"/>
              <a:t> be defined to represent the composite key but it is no longer Embeddable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Now we </a:t>
            </a:r>
            <a:r>
              <a:rPr lang="en-US" i="1" dirty="0">
                <a:sym typeface="Wingdings" pitchFamily="2" charset="2"/>
              </a:rPr>
              <a:t>do</a:t>
            </a:r>
            <a:r>
              <a:rPr lang="en-US" dirty="0">
                <a:sym typeface="Wingdings" pitchFamily="2" charset="2"/>
              </a:rPr>
              <a:t> use the JPA annotation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@ID </a:t>
            </a:r>
            <a:r>
              <a:rPr lang="en-US" dirty="0">
                <a:sym typeface="Wingdings" pitchFamily="2" charset="2"/>
              </a:rPr>
              <a:t>for both elements of the primary composite key</a:t>
            </a:r>
          </a:p>
          <a:p>
            <a:r>
              <a:rPr lang="en-US" dirty="0">
                <a:sym typeface="Wingdings" pitchFamily="2" charset="2"/>
              </a:rPr>
              <a:t>More prone to error as primary key components repeated in two places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189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Keys and JPA</a:t>
            </a:r>
            <a:br>
              <a:rPr lang="en-US" dirty="0"/>
            </a:br>
            <a:r>
              <a:rPr lang="en-US" dirty="0"/>
              <a:t>(Method #2)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400" y="2172436"/>
            <a:ext cx="5486401" cy="19328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300" strike="sngStrike" dirty="0">
                <a:latin typeface="Courier New"/>
                <a:ea typeface="Calibri"/>
                <a:cs typeface="Times New Roman"/>
              </a:rPr>
              <a:t>@Embeddable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public class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latin typeface="Courier New"/>
                <a:ea typeface="Calibri"/>
                <a:cs typeface="Times New Roman"/>
              </a:rPr>
              <a:t>ContractPK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implements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Serializable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{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@Column(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"CONTRACT_YEAR",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nullable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false)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contract_year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@Column(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"RECORD_NUMBER",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nullable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false)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record_number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9925" y="4479854"/>
            <a:ext cx="5486401" cy="14727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300" dirty="0">
                <a:latin typeface="Courier New"/>
                <a:ea typeface="Calibri"/>
              </a:rPr>
              <a:t>@Entity</a:t>
            </a:r>
            <a:br>
              <a:rPr lang="en-US" sz="1300" dirty="0">
                <a:latin typeface="Courier New"/>
                <a:ea typeface="Calibri"/>
              </a:rPr>
            </a:br>
            <a:r>
              <a:rPr lang="en-US" sz="1300" dirty="0">
                <a:latin typeface="Courier New"/>
                <a:ea typeface="Calibri"/>
              </a:rPr>
              <a:t>@</a:t>
            </a:r>
            <a:r>
              <a:rPr lang="en-US" sz="1300" dirty="0" err="1">
                <a:latin typeface="Courier New"/>
                <a:ea typeface="Calibri"/>
              </a:rPr>
              <a:t>IdClass</a:t>
            </a:r>
            <a:r>
              <a:rPr lang="en-US" sz="1300" dirty="0">
                <a:latin typeface="Courier New"/>
                <a:ea typeface="Calibri"/>
              </a:rPr>
              <a:t>(</a:t>
            </a:r>
            <a:r>
              <a:rPr lang="en-US" sz="1300" dirty="0" err="1">
                <a:latin typeface="Courier New"/>
                <a:ea typeface="Calibri"/>
              </a:rPr>
              <a:t>ContractPK.class</a:t>
            </a:r>
            <a:r>
              <a:rPr lang="en-US" sz="1300" dirty="0">
                <a:latin typeface="Courier New"/>
                <a:ea typeface="Calibri"/>
              </a:rPr>
              <a:t>)</a:t>
            </a:r>
            <a:br>
              <a:rPr lang="en-US" sz="1300" dirty="0">
                <a:latin typeface="Courier New"/>
                <a:ea typeface="Calibri"/>
              </a:rPr>
            </a:b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public class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Contract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implements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Serializable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{</a:t>
            </a:r>
            <a:br>
              <a:rPr lang="en-US" sz="1300" dirty="0">
                <a:latin typeface="Courier New"/>
                <a:ea typeface="Calibri"/>
              </a:rPr>
            </a:br>
            <a:br>
              <a:rPr lang="en-US" sz="1300" dirty="0">
                <a:latin typeface="Courier New"/>
                <a:ea typeface="Calibri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r>
              <a:rPr lang="en-US" sz="1300" dirty="0">
                <a:latin typeface="Courier New"/>
                <a:ea typeface="Calibri"/>
              </a:rPr>
              <a:t>@Id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contract_year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br>
              <a:rPr lang="en-US" sz="1300" dirty="0">
                <a:latin typeface="Courier New"/>
                <a:ea typeface="Calibri"/>
              </a:rPr>
            </a:br>
            <a:r>
              <a:rPr lang="en-US" sz="1300" dirty="0">
                <a:latin typeface="Courier New"/>
                <a:ea typeface="Calibri"/>
              </a:rPr>
              <a:t>   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@Id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record_number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04800" y="3733800"/>
            <a:ext cx="2743200" cy="0"/>
          </a:xfrm>
          <a:prstGeom prst="line">
            <a:avLst/>
          </a:prstGeom>
          <a:ln w="38100" cmpd="dbl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67200" y="6106180"/>
            <a:ext cx="34582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Not preferred.  Use only if you do not have </a:t>
            </a:r>
            <a:br>
              <a:rPr lang="en-US" sz="1400" dirty="0"/>
            </a:br>
            <a:r>
              <a:rPr lang="en-US" sz="1400" dirty="0"/>
              <a:t>access to annotate the primary key class.</a:t>
            </a:r>
          </a:p>
        </p:txBody>
      </p:sp>
    </p:spTree>
    <p:extLst>
      <p:ext uri="{BB962C8B-B14F-4D97-AF65-F5344CB8AC3E}">
        <p14:creationId xmlns:p14="http://schemas.microsoft.com/office/powerpoint/2010/main" val="219006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4491" y="1719071"/>
            <a:ext cx="8660910" cy="4407408"/>
          </a:xfrm>
        </p:spPr>
        <p:txBody>
          <a:bodyPr/>
          <a:lstStyle/>
          <a:p>
            <a:r>
              <a:rPr lang="en-US" dirty="0"/>
              <a:t>Abstraction above JDBC which makes it </a:t>
            </a:r>
            <a:r>
              <a:rPr lang="en-US" i="1" dirty="0"/>
              <a:t>independent</a:t>
            </a:r>
            <a:r>
              <a:rPr lang="en-US" dirty="0"/>
              <a:t> from SQL</a:t>
            </a:r>
          </a:p>
          <a:p>
            <a:r>
              <a:rPr lang="en-US" dirty="0"/>
              <a:t>Classes and annotations of the API in </a:t>
            </a:r>
            <a:r>
              <a:rPr lang="en-US" dirty="0" err="1">
                <a:solidFill>
                  <a:schemeClr val="accent2"/>
                </a:solidFill>
              </a:rPr>
              <a:t>javax.persistence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package</a:t>
            </a:r>
          </a:p>
          <a:p>
            <a:r>
              <a:rPr lang="en-US" dirty="0"/>
              <a:t>Components:</a:t>
            </a:r>
          </a:p>
          <a:p>
            <a:pPr lvl="1"/>
            <a:r>
              <a:rPr lang="en-US" u="sng" dirty="0"/>
              <a:t>Object Relational Mapping (ORM)</a:t>
            </a:r>
            <a:r>
              <a:rPr lang="en-US" dirty="0"/>
              <a:t>:  maps objects to data stored in relational DB</a:t>
            </a:r>
          </a:p>
          <a:p>
            <a:pPr lvl="1"/>
            <a:r>
              <a:rPr lang="en-US" u="sng" dirty="0"/>
              <a:t>Entity manager API</a:t>
            </a:r>
            <a:r>
              <a:rPr lang="en-US" dirty="0"/>
              <a:t>:  for DB operations, (e.g., Create, Read, Update, Delete…)</a:t>
            </a:r>
          </a:p>
          <a:p>
            <a:pPr lvl="1"/>
            <a:r>
              <a:rPr lang="en-US" u="sng" dirty="0"/>
              <a:t>Java Persistence Query Language</a:t>
            </a:r>
            <a:r>
              <a:rPr lang="en-US" dirty="0"/>
              <a:t>:  enables object-oriented data retrieval</a:t>
            </a:r>
          </a:p>
          <a:p>
            <a:pPr lvl="1"/>
            <a:r>
              <a:rPr lang="en-US" u="sng" dirty="0"/>
              <a:t>Java Transaction API (JTA)</a:t>
            </a:r>
            <a:r>
              <a:rPr lang="en-US" dirty="0"/>
              <a:t>:  controls transactions and locking mechanisms</a:t>
            </a:r>
          </a:p>
          <a:p>
            <a:pPr lvl="1"/>
            <a:r>
              <a:rPr lang="en-US" u="sng" dirty="0"/>
              <a:t>Callbacks and listeners</a:t>
            </a:r>
            <a:r>
              <a:rPr lang="en-US" dirty="0"/>
              <a:t>:  to hook business logic into the lifecycle of a persistent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Persistence API (JPA)</a:t>
            </a:r>
          </a:p>
        </p:txBody>
      </p:sp>
    </p:spTree>
    <p:extLst>
      <p:ext uri="{BB962C8B-B14F-4D97-AF65-F5344CB8AC3E}">
        <p14:creationId xmlns:p14="http://schemas.microsoft.com/office/powerpoint/2010/main" val="16021192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4491" y="1719071"/>
            <a:ext cx="8660910" cy="4407408"/>
          </a:xfrm>
        </p:spPr>
        <p:txBody>
          <a:bodyPr/>
          <a:lstStyle/>
          <a:p>
            <a:r>
              <a:rPr lang="en-US" dirty="0"/>
              <a:t>Java Persistence Query Language syntax varies depending on method used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190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Composite Key Methods and JPQL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90600" y="2514600"/>
          <a:ext cx="7010400" cy="28956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3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@Embedded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@</a:t>
                      </a:r>
                      <a:r>
                        <a:rPr lang="en-US" sz="2000" dirty="0" err="1"/>
                        <a:t>IdClass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12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select  </a:t>
                      </a:r>
                      <a:r>
                        <a:rPr lang="en-US" sz="2000" dirty="0" err="1"/>
                        <a:t>c.ContractPK.year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from Contract 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select  </a:t>
                      </a:r>
                      <a:r>
                        <a:rPr lang="en-US" sz="2000" dirty="0" err="1"/>
                        <a:t>c.year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from Contract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034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You must</a:t>
                      </a:r>
                      <a:r>
                        <a:rPr lang="en-US" sz="1800" i="1" baseline="0" dirty="0"/>
                        <a:t> get the year attribute from the </a:t>
                      </a:r>
                      <a:r>
                        <a:rPr lang="en-US" sz="1800" i="1" baseline="0" dirty="0" err="1"/>
                        <a:t>ContractPK</a:t>
                      </a:r>
                      <a:r>
                        <a:rPr lang="en-US" sz="1800" i="1" baseline="0" dirty="0"/>
                        <a:t> class</a:t>
                      </a:r>
                      <a:endParaRPr lang="en-US" sz="1800" i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/>
                        <a:t>You can get the year attribute directly from the Contract 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5627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612392"/>
            <a:ext cx="8407893" cy="4407408"/>
          </a:xfrm>
        </p:spPr>
        <p:txBody>
          <a:bodyPr/>
          <a:lstStyle/>
          <a:p>
            <a:pPr marL="45720" indent="0">
              <a:buNone/>
            </a:pPr>
            <a:r>
              <a:rPr lang="en-US" sz="1800" dirty="0"/>
              <a:t>Mapping a</a:t>
            </a:r>
          </a:p>
          <a:p>
            <a:pPr marL="502920" indent="-457200">
              <a:buFont typeface="+mj-lt"/>
              <a:buAutoNum type="arabicPeriod" startAt="3"/>
            </a:pPr>
            <a:r>
              <a:rPr lang="en-US" sz="1800" dirty="0"/>
              <a:t>Embedded </a:t>
            </a:r>
            <a:r>
              <a:rPr lang="en-US" dirty="0"/>
              <a:t>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Mapping Concepts6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09600" y="2438400"/>
            <a:ext cx="7772400" cy="25876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300" dirty="0">
                <a:latin typeface="Courier New"/>
                <a:ea typeface="Calibri"/>
                <a:cs typeface="Times New Roman"/>
              </a:rPr>
              <a:t>@Entity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latin typeface="Courier New"/>
                <a:ea typeface="Calibri"/>
                <a:cs typeface="Times New Roman"/>
              </a:rPr>
              <a:t>@Embeddable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public class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latin typeface="Courier New"/>
                <a:ea typeface="Calibri"/>
                <a:cs typeface="Times New Roman"/>
              </a:rPr>
              <a:t>ContractPK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implements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Serializable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{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@Column(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"CONTRACT_YEAR",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nullable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false)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contract_year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@Column(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"RECORD_NUMBER",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nullable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=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false)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Integer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record_number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br>
              <a:rPr lang="en-US" sz="1300" dirty="0">
                <a:latin typeface="Courier New"/>
                <a:ea typeface="Calibri"/>
                <a:cs typeface="Times New Roman"/>
              </a:rPr>
            </a:b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9125" y="4691331"/>
            <a:ext cx="7772400" cy="20142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300" dirty="0">
                <a:latin typeface="Courier New"/>
                <a:ea typeface="Calibri"/>
              </a:rPr>
              <a:t>@Entity</a:t>
            </a:r>
            <a:br>
              <a:rPr lang="en-US" sz="1300" dirty="0">
                <a:latin typeface="Courier New"/>
                <a:ea typeface="Calibri"/>
              </a:rPr>
            </a:b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public class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</a:rPr>
              <a:t> </a:t>
            </a:r>
            <a:r>
              <a:rPr lang="en-US" sz="1300" dirty="0">
                <a:latin typeface="Courier New"/>
                <a:ea typeface="Calibri"/>
              </a:rPr>
              <a:t>Contract {</a:t>
            </a:r>
            <a:br>
              <a:rPr lang="en-US" sz="1300" dirty="0">
                <a:latin typeface="Courier New"/>
                <a:ea typeface="Calibri"/>
              </a:rPr>
            </a:br>
            <a:br>
              <a:rPr lang="en-US" sz="1300" dirty="0">
                <a:latin typeface="Courier New"/>
                <a:ea typeface="Calibri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r>
              <a:rPr lang="en-US" sz="1300" dirty="0">
                <a:latin typeface="Courier New"/>
                <a:ea typeface="Calibri"/>
              </a:rPr>
              <a:t>@</a:t>
            </a:r>
            <a:r>
              <a:rPr lang="en-US" sz="1300" dirty="0" err="1">
                <a:latin typeface="Courier New"/>
                <a:ea typeface="Calibri"/>
              </a:rPr>
              <a:t>EmbeddedID</a:t>
            </a:r>
            <a:br>
              <a:rPr lang="en-US" sz="1300" dirty="0">
                <a:latin typeface="Courier New"/>
                <a:ea typeface="Calibri"/>
              </a:rPr>
            </a:b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</a:rPr>
              <a:t>private </a:t>
            </a:r>
            <a:r>
              <a:rPr lang="en-US" sz="1300" dirty="0" err="1">
                <a:latin typeface="Courier New"/>
                <a:ea typeface="Calibri"/>
              </a:rPr>
              <a:t>ContractPK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</a:rPr>
              <a:t>contractPK</a:t>
            </a:r>
            <a:r>
              <a:rPr lang="en-US" sz="1300" dirty="0">
                <a:latin typeface="Courier New"/>
                <a:ea typeface="Calibri"/>
              </a:rPr>
              <a:t>;</a:t>
            </a:r>
            <a:br>
              <a:rPr lang="en-US" sz="1300" dirty="0">
                <a:latin typeface="Courier New"/>
                <a:ea typeface="Calibri"/>
              </a:rPr>
            </a:br>
            <a:r>
              <a:rPr lang="en-US" sz="1300" dirty="0">
                <a:latin typeface="Courier New"/>
                <a:ea typeface="Calibri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String </a:t>
            </a:r>
            <a:r>
              <a:rPr lang="en-US" sz="1300" dirty="0" err="1">
                <a:latin typeface="Courier New"/>
                <a:ea typeface="Calibri"/>
                <a:cs typeface="Times New Roman"/>
              </a:rPr>
              <a:t>contract_name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;</a:t>
            </a:r>
            <a:br>
              <a:rPr lang="en-US" sz="1300" dirty="0">
                <a:latin typeface="Courier New"/>
                <a:ea typeface="Calibri"/>
                <a:cs typeface="Times New Roman"/>
              </a:rPr>
            </a:br>
            <a:r>
              <a:rPr lang="en-US" sz="1300" dirty="0">
                <a:latin typeface="Courier New"/>
                <a:ea typeface="Calibri"/>
                <a:cs typeface="Times New Roman"/>
              </a:rPr>
              <a:t>    </a:t>
            </a:r>
            <a:r>
              <a:rPr lang="en-US" sz="1300" b="1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7030A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>
                <a:latin typeface="Courier New"/>
                <a:ea typeface="Calibri"/>
                <a:cs typeface="Times New Roman"/>
              </a:rPr>
              <a:t>String description;</a:t>
            </a:r>
            <a:endParaRPr lang="en-US" sz="1300" dirty="0">
              <a:latin typeface="Courier New"/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9125" y="4631956"/>
            <a:ext cx="5486401" cy="0"/>
          </a:xfrm>
          <a:prstGeom prst="line">
            <a:avLst/>
          </a:prstGeom>
          <a:ln w="38100" cmpd="dbl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183811" y="5047597"/>
            <a:ext cx="1683589" cy="1328469"/>
            <a:chOff x="4183811" y="5047597"/>
            <a:chExt cx="1683589" cy="1328469"/>
          </a:xfrm>
        </p:grpSpPr>
        <p:sp>
          <p:nvSpPr>
            <p:cNvPr id="15" name="Rounded Rectangle 14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CONTRACT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CONTRACT_YEAR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RECORD_NUMBER</a:t>
              </a:r>
              <a:b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CONTRACT_NAME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DESCRIPTION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183811" y="5410200"/>
              <a:ext cx="1676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6019800" y="2438400"/>
            <a:ext cx="3048000" cy="4278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u="sng" dirty="0" err="1">
                <a:solidFill>
                  <a:schemeClr val="accent2"/>
                </a:solidFill>
              </a:rPr>
              <a:t>Embeddables</a:t>
            </a:r>
            <a:r>
              <a:rPr lang="en-US" sz="1600" dirty="0">
                <a:solidFill>
                  <a:schemeClr val="accent2"/>
                </a:solidFill>
              </a:rPr>
              <a:t>:</a:t>
            </a:r>
            <a:r>
              <a:rPr lang="en-US" sz="1600" dirty="0">
                <a:solidFill>
                  <a:srgbClr val="FF0000"/>
                </a:solidFill>
              </a:rPr>
              <a:t>  objects that don’t have a persistent identity on their own; can be embedded only within owning entities. 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The owning entity can have collections of </a:t>
            </a:r>
            <a:r>
              <a:rPr lang="en-US" sz="1600" dirty="0" err="1">
                <a:solidFill>
                  <a:srgbClr val="FF0000"/>
                </a:solidFill>
              </a:rPr>
              <a:t>embeddables</a:t>
            </a:r>
            <a:r>
              <a:rPr lang="en-US" sz="1600" dirty="0">
                <a:solidFill>
                  <a:srgbClr val="FF0000"/>
                </a:solidFill>
              </a:rPr>
              <a:t> as well as a single embeddable attribute. 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They are stored as an intrinsic part of an owning entity and share the identity of this entity. 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This means each attribute of the embedded object is mapped to the table of the entity.</a:t>
            </a:r>
          </a:p>
        </p:txBody>
      </p:sp>
      <p:sp>
        <p:nvSpPr>
          <p:cNvPr id="13" name="Slide Number Placeholder 2"/>
          <p:cNvSpPr txBox="1">
            <a:spLocks/>
          </p:cNvSpPr>
          <p:nvPr/>
        </p:nvSpPr>
        <p:spPr>
          <a:xfrm>
            <a:off x="8408634" y="64312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2C06F2-CDD6-4D4A-9B64-D9EB72CA5C65}" type="slidenum">
              <a:rPr lang="en-US" smtClean="0"/>
              <a:pPr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709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Embeddables</a:t>
            </a:r>
            <a:r>
              <a:rPr lang="en-US" dirty="0"/>
              <a:t> can be embedded in different objects by different programmers.</a:t>
            </a:r>
          </a:p>
          <a:p>
            <a:r>
              <a:rPr lang="en-US" dirty="0"/>
              <a:t>Thus, it is important to explicitly specify the </a:t>
            </a:r>
            <a:r>
              <a:rPr lang="en-US" dirty="0" err="1"/>
              <a:t>embeddable's</a:t>
            </a:r>
            <a:r>
              <a:rPr lang="en-US" dirty="0"/>
              <a:t> </a:t>
            </a:r>
            <a:r>
              <a:rPr lang="en-US" dirty="0" err="1"/>
              <a:t>AccessType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84834" y="63550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192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@Access for </a:t>
            </a:r>
            <a:r>
              <a:rPr lang="en-US" dirty="0" err="1"/>
              <a:t>Embeddables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2971800"/>
            <a:ext cx="3733800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Customer Entity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@Access(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AccessType.PROPERTY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4267200"/>
            <a:ext cx="3733800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Employee Entity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@Access(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AccessType.FIELD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2601" y="4495800"/>
            <a:ext cx="3138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AccessType</a:t>
            </a:r>
            <a:r>
              <a:rPr lang="en-US" dirty="0"/>
              <a:t> for the Address embeddable is not specified, it will end up with two different mappings, derived from the containing </a:t>
            </a:r>
            <a:r>
              <a:rPr lang="en-US" dirty="0" err="1"/>
              <a:t>entites</a:t>
            </a:r>
            <a:r>
              <a:rPr lang="en-US" dirty="0"/>
              <a:t>.</a:t>
            </a:r>
          </a:p>
        </p:txBody>
      </p:sp>
      <p:sp>
        <p:nvSpPr>
          <p:cNvPr id="7" name="Curved Right Arrow 6"/>
          <p:cNvSpPr/>
          <p:nvPr/>
        </p:nvSpPr>
        <p:spPr>
          <a:xfrm rot="8209884">
            <a:off x="4902495" y="3047115"/>
            <a:ext cx="685800" cy="762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3390116" flipV="1">
            <a:off x="4891860" y="4222693"/>
            <a:ext cx="685800" cy="762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66902" y="3581400"/>
            <a:ext cx="3733800" cy="838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Embeddable</a:t>
            </a:r>
            <a:endParaRPr 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8590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1" y="1600200"/>
            <a:ext cx="8636492" cy="4407408"/>
          </a:xfrm>
        </p:spPr>
        <p:txBody>
          <a:bodyPr/>
          <a:lstStyle/>
          <a:p>
            <a:r>
              <a:rPr lang="en-US" dirty="0"/>
              <a:t>When the Contract class contained the </a:t>
            </a:r>
            <a:r>
              <a:rPr lang="en-US" dirty="0" err="1"/>
              <a:t>ContractPK</a:t>
            </a:r>
            <a:r>
              <a:rPr lang="en-US" dirty="0"/>
              <a:t> class as an attribute, JPA took the attributes of </a:t>
            </a:r>
            <a:r>
              <a:rPr lang="en-US" dirty="0" err="1"/>
              <a:t>ContractPK</a:t>
            </a:r>
            <a:r>
              <a:rPr lang="en-US" dirty="0"/>
              <a:t> and embedded them in the contract table.</a:t>
            </a:r>
            <a:br>
              <a:rPr lang="en-US" sz="900" dirty="0"/>
            </a:br>
            <a:endParaRPr lang="en-US" sz="7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makes sense, because </a:t>
            </a:r>
            <a:r>
              <a:rPr lang="en-US" dirty="0" err="1"/>
              <a:t>ContractPK</a:t>
            </a:r>
            <a:r>
              <a:rPr lang="en-US" dirty="0"/>
              <a:t> had no </a:t>
            </a:r>
            <a:r>
              <a:rPr lang="en-US" dirty="0">
                <a:solidFill>
                  <a:schemeClr val="accent2"/>
                </a:solidFill>
              </a:rPr>
              <a:t>@Id </a:t>
            </a:r>
            <a:r>
              <a:rPr lang="en-US" dirty="0"/>
              <a:t>of its own, and it was</a:t>
            </a:r>
            <a:br>
              <a:rPr lang="en-US" dirty="0"/>
            </a:br>
            <a:r>
              <a:rPr lang="en-US" dirty="0"/>
              <a:t>created as an embeddable, with no separate identity.</a:t>
            </a:r>
          </a:p>
          <a:p>
            <a:r>
              <a:rPr lang="en-US" dirty="0"/>
              <a:t>However, if an Entity has </a:t>
            </a:r>
            <a:r>
              <a:rPr lang="en-US" i="1" u="sng" dirty="0"/>
              <a:t>another Entity </a:t>
            </a:r>
            <a:r>
              <a:rPr lang="en-US" dirty="0"/>
              <a:t>as an attribute, the behavior is quite different, requiring understanding of DB versus object relationships.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84834" y="640080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193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Resulting Database Structure</a:t>
            </a:r>
            <a:br>
              <a:rPr lang="en-US" dirty="0"/>
            </a:br>
            <a:r>
              <a:rPr lang="en-US" dirty="0"/>
              <a:t>for Embedded Objects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05" y="2882900"/>
            <a:ext cx="867079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eft Brace 5"/>
          <p:cNvSpPr/>
          <p:nvPr/>
        </p:nvSpPr>
        <p:spPr>
          <a:xfrm rot="5400000">
            <a:off x="6815899" y="1180053"/>
            <a:ext cx="389002" cy="3505200"/>
          </a:xfrm>
          <a:prstGeom prst="leftBrace">
            <a:avLst>
              <a:gd name="adj1" fmla="val 5479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31569" y="2438400"/>
            <a:ext cx="25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Attributes of </a:t>
            </a:r>
            <a:r>
              <a:rPr lang="en-US" dirty="0" err="1">
                <a:solidFill>
                  <a:srgbClr val="FF0000"/>
                </a:solidFill>
              </a:rPr>
              <a:t>ContractPK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1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C1497-1EB6-4AAA-8790-48ABDAF7D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19071"/>
            <a:ext cx="4309998" cy="4407408"/>
          </a:xfrm>
        </p:spPr>
        <p:txBody>
          <a:bodyPr/>
          <a:lstStyle/>
          <a:p>
            <a:r>
              <a:rPr lang="en-US" dirty="0"/>
              <a:t>Material and examples for this PowerPoint deck come from:</a:t>
            </a:r>
          </a:p>
          <a:p>
            <a:endParaRPr lang="en-US" dirty="0"/>
          </a:p>
          <a:p>
            <a:r>
              <a:rPr lang="en-US" dirty="0"/>
              <a:t>Beginning Java EE 7, Antonio </a:t>
            </a:r>
            <a:r>
              <a:rPr lang="en-US" dirty="0" err="1"/>
              <a:t>Goncalves</a:t>
            </a:r>
            <a:r>
              <a:rPr lang="en-US" dirty="0"/>
              <a:t>, December 7, 2015.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9F530-3976-468E-B42E-B74EAE98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4" name="Picture 4" descr="https://images-na.ssl-images-amazon.com/images/I/51tHaEiZ1ML._SX403_BO1,204,203,200_.jpg">
            <a:extLst>
              <a:ext uri="{FF2B5EF4-FFF2-40B4-BE49-F238E27FC236}">
                <a16:creationId xmlns:a16="http://schemas.microsoft.com/office/drawing/2014/main" id="{AF409524-9C02-4CCB-8042-AEFFED6D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52" y="1661283"/>
            <a:ext cx="38576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684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3886200"/>
            <a:ext cx="8407893" cy="2090929"/>
          </a:xfrm>
        </p:spPr>
        <p:txBody>
          <a:bodyPr/>
          <a:lstStyle/>
          <a:p>
            <a:r>
              <a:rPr lang="en-US" dirty="0"/>
              <a:t>Metadata enables JPA to recognize entities and interpret the mappings</a:t>
            </a:r>
          </a:p>
          <a:p>
            <a:pPr lvl="1"/>
            <a:r>
              <a:rPr lang="en-US" sz="2000" dirty="0"/>
              <a:t>Annotations which are described in the </a:t>
            </a:r>
            <a:r>
              <a:rPr lang="en-US" sz="2000" dirty="0" err="1"/>
              <a:t>javax.persistence</a:t>
            </a:r>
            <a:r>
              <a:rPr lang="en-US" sz="2000" dirty="0"/>
              <a:t> package</a:t>
            </a:r>
          </a:p>
          <a:p>
            <a:pPr lvl="1"/>
            <a:r>
              <a:rPr lang="en-US" sz="2000" dirty="0"/>
              <a:t>XML descriptors in an external XML file that will be deployed with the entities</a:t>
            </a:r>
          </a:p>
          <a:p>
            <a:r>
              <a:rPr lang="en-US" dirty="0"/>
              <a:t>JPA has default mapping rules that can be overridden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For example, Table Name = Entity Name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But for clarity's sake, keep them the same when you can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JPA Works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66800" y="1905000"/>
            <a:ext cx="1828800" cy="1600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"Object World"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Classes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Instances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Attributes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15000" y="1905000"/>
            <a:ext cx="1828800" cy="1600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"DB World"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Rows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Columns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95600" y="2681349"/>
            <a:ext cx="2819400" cy="4750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33583" y="2362200"/>
            <a:ext cx="5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76600" y="2744034"/>
            <a:ext cx="2292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mapping through metadata</a:t>
            </a:r>
          </a:p>
        </p:txBody>
      </p:sp>
    </p:spTree>
    <p:extLst>
      <p:ext uri="{BB962C8B-B14F-4D97-AF65-F5344CB8AC3E}">
        <p14:creationId xmlns:p14="http://schemas.microsoft.com/office/powerpoint/2010/main" val="2456691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7A0ADA-4BE1-4DB3-A891-830957C76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26" b="5343"/>
          <a:stretch/>
        </p:blipFill>
        <p:spPr>
          <a:xfrm>
            <a:off x="1297172" y="1602456"/>
            <a:ext cx="6289158" cy="525856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894B16-0379-4CCA-AD47-E98169F0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Item / Book / CD / Track Model  </a:t>
            </a:r>
            <a:r>
              <a:rPr lang="en-US" sz="2400" dirty="0"/>
              <a:t>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5AF0E4-86AB-4D8B-9669-CA077BEF9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36" y="1499192"/>
            <a:ext cx="6713060" cy="53588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894B16-0379-4CCA-AD47-E98169F0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Item / Book / CD / Track Model  </a:t>
            </a:r>
            <a:r>
              <a:rPr lang="en-US" sz="2400" dirty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5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1952" y="4495800"/>
            <a:ext cx="8407893" cy="868679"/>
          </a:xfrm>
        </p:spPr>
        <p:txBody>
          <a:bodyPr/>
          <a:lstStyle/>
          <a:p>
            <a:r>
              <a:rPr lang="en-US" dirty="0"/>
              <a:t>JPA can query entities using Java Persistence Query Language (JPQL)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SELECT b FROM Book b WHERE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b.title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like '%Java%'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Can be added to the Entity: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JPQL to Query Entities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r="28967" b="6170"/>
          <a:stretch/>
        </p:blipFill>
        <p:spPr bwMode="auto">
          <a:xfrm>
            <a:off x="228601" y="2209800"/>
            <a:ext cx="37147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048" y="2209800"/>
            <a:ext cx="307657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16324" y="172033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7400" y="1720334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Table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08" y="5762625"/>
            <a:ext cx="755689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250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3673" y="1719071"/>
            <a:ext cx="3657600" cy="4407408"/>
          </a:xfrm>
        </p:spPr>
        <p:txBody>
          <a:bodyPr/>
          <a:lstStyle/>
          <a:p>
            <a:r>
              <a:rPr lang="en-US" dirty="0"/>
              <a:t>Creating an instance of Book causes the object to exist in memory, but JPA knows nothing about it.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Once managed by JPA's Entity Manager, it is mapped and synchronized with BOOK table.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Entity Life Cycle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52600"/>
            <a:ext cx="4813300" cy="3078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2590800" y="2286000"/>
            <a:ext cx="3429000" cy="625076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38600" y="3886200"/>
            <a:ext cx="1666875" cy="35063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05300" y="50292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</a:rPr>
              <a:t>EntityManager.remove</a:t>
            </a:r>
            <a:r>
              <a:rPr lang="en-US" sz="2000" dirty="0">
                <a:solidFill>
                  <a:schemeClr val="accent2"/>
                </a:solidFill>
              </a:rPr>
              <a:t>() </a:t>
            </a:r>
            <a:r>
              <a:rPr lang="en-US" sz="2000" dirty="0">
                <a:solidFill>
                  <a:schemeClr val="tx2"/>
                </a:solidFill>
              </a:rPr>
              <a:t>deletes the data from the database, but the Java object continues to exist in memory.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261225" y="3886200"/>
            <a:ext cx="739775" cy="112067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54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@Entity </a:t>
            </a:r>
            <a:r>
              <a:rPr lang="en-US" dirty="0"/>
              <a:t>informs the persistence provider that this class is an entity and that this persistence provider should manage it.  </a:t>
            </a:r>
            <a:br>
              <a:rPr lang="en-US" dirty="0"/>
            </a:br>
            <a:r>
              <a:rPr lang="en-US" sz="1050" dirty="0"/>
              <a:t> </a:t>
            </a:r>
            <a:br>
              <a:rPr lang="en-US" dirty="0"/>
            </a:br>
            <a:r>
              <a:rPr lang="en-US" sz="1800" i="1" dirty="0"/>
              <a:t>(JPA itself cannot do </a:t>
            </a:r>
            <a:r>
              <a:rPr lang="en-US" sz="1800" b="1" i="1" dirty="0"/>
              <a:t>persistence</a:t>
            </a:r>
            <a:r>
              <a:rPr lang="en-US" sz="1800" i="1" dirty="0"/>
              <a:t>. It will need </a:t>
            </a:r>
            <a:r>
              <a:rPr lang="en-US" sz="1800" dirty="0"/>
              <a:t>JPA </a:t>
            </a:r>
            <a:r>
              <a:rPr lang="en-US" sz="1800" b="1" dirty="0"/>
              <a:t>Provider </a:t>
            </a:r>
            <a:r>
              <a:rPr lang="en-US" sz="1800" i="1" dirty="0"/>
              <a:t>for persisting data into database.)</a:t>
            </a:r>
          </a:p>
          <a:p>
            <a:r>
              <a:rPr lang="en-US" dirty="0">
                <a:solidFill>
                  <a:schemeClr val="accent2"/>
                </a:solidFill>
              </a:rPr>
              <a:t>@Id </a:t>
            </a:r>
            <a:r>
              <a:rPr lang="en-US" dirty="0"/>
              <a:t>defines the id attribute as being the primary key.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GeneratedValue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annotation informs the persistence provider to </a:t>
            </a:r>
            <a:r>
              <a:rPr lang="en-US" dirty="0" err="1"/>
              <a:t>autogenerate</a:t>
            </a:r>
            <a:r>
              <a:rPr lang="en-US" dirty="0"/>
              <a:t> the primary key using the underlying database id utility.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@Column </a:t>
            </a:r>
            <a:r>
              <a:rPr lang="en-US" dirty="0"/>
              <a:t>annotation allows you to further define a database field, such as whether it is nullable and what its field length should be.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NamedQuery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annotation defines a named query that uses JPQL to retrieve all the books from the database.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Annotations in the Book Entity</a:t>
            </a:r>
          </a:p>
        </p:txBody>
      </p:sp>
    </p:spTree>
    <p:extLst>
      <p:ext uri="{BB962C8B-B14F-4D97-AF65-F5344CB8AC3E}">
        <p14:creationId xmlns:p14="http://schemas.microsoft.com/office/powerpoint/2010/main" val="257017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A simpler representation of </a:t>
            </a:r>
            <a:r>
              <a:rPr lang="en-US" dirty="0"/>
              <a:t>Book.java</a:t>
            </a:r>
            <a:r>
              <a:rPr lang="en-US" u="none" dirty="0"/>
              <a:t>  [no inheritance]  (1)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63223" y="590550"/>
            <a:ext cx="389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>
                <a:solidFill>
                  <a:srgbClr val="FF0000"/>
                </a:solidFill>
              </a:rPr>
              <a:t>bundles source code into package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6579" y="1066800"/>
            <a:ext cx="442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contains classes and interfaces for JPA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1487269"/>
            <a:ext cx="74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JPA Annotation:  "Book is an Entity"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8579" y="3320342"/>
            <a:ext cx="7476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   JPA Annotations here are used 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because the table will be 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created in the database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and more instructions are 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needed beyond just 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datatype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information:</a:t>
            </a:r>
          </a:p>
          <a:p>
            <a:pPr algn="r"/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 primary key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 required fields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 non-standard field length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09600"/>
            <a:ext cx="8229600" cy="579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package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org.beginningee6.book.chapter02;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 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javax.persistence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.*;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 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Entity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NamedQuery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findAllBooks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query =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"SELECT b FROM Book b"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Book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 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// ======================================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// =             Attributes             =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// ======================================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Id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GeneratedValue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Long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Column(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nullable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</a:t>
            </a:r>
            <a:r>
              <a:rPr lang="en-US" sz="14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title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Float price;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Column(length = 2000)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description;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isbn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Integer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nbOfPage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Boolean illustrations;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 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7748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A simpler representation of </a:t>
            </a:r>
            <a:r>
              <a:rPr lang="en-US" dirty="0"/>
              <a:t>Book.java</a:t>
            </a:r>
            <a:r>
              <a:rPr lang="en-US" u="none" dirty="0"/>
              <a:t>  [no inheritance]  (2)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609600"/>
            <a:ext cx="8229600" cy="653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// =            Constructors            =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// ======================================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Book()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}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 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Book(String title, Float price, String description, String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isbn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Integer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nbOfPage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Boolean illustrations)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.title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= title;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.price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= price;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.description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= description;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.isbn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isbn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.nbOfPage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nbOfPage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.illustrations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= illustrations;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}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// ======================================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// =          Getters &amp; Setters         =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3F7F5F"/>
                </a:solidFill>
                <a:latin typeface="Courier New"/>
                <a:ea typeface="Calibri"/>
                <a:cs typeface="Times New Roman"/>
              </a:rPr>
              <a:t>// ======================================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00"/>
              </a:solidFill>
              <a:latin typeface="Courier New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getTitle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()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title;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}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 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setTitle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(String title) {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.title</a:t>
            </a: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= title;</a:t>
            </a:r>
            <a:endParaRPr lang="en-US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}</a:t>
            </a:r>
            <a:endParaRPr lang="en-US" sz="1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808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685800"/>
            <a:ext cx="8153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package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org.beginningee6.book.chapter02;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javax.persistence.EntityManager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javax.persistence.EntityManagerFactory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javax.persistence.EntityTransaction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javax.persistence.Persistence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Driver.java (1)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72044" y="1106269"/>
            <a:ext cx="328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specific interfaces from the 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javax.persistence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package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5257800" y="1143000"/>
            <a:ext cx="304799" cy="685800"/>
          </a:xfrm>
          <a:prstGeom prst="rightBrace">
            <a:avLst>
              <a:gd name="adj1" fmla="val 8333"/>
              <a:gd name="adj2" fmla="val 2361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51909" y="1752600"/>
            <a:ext cx="26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the Persistence class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81000" y="2920682"/>
          <a:ext cx="8407400" cy="1275192"/>
        </p:xfrm>
        <a:graphic>
          <a:graphicData uri="http://schemas.openxmlformats.org/drawingml/2006/table">
            <a:tbl>
              <a:tblPr firstRow="1" firstCol="1" bandRow="1"/>
              <a:tblGrid>
                <a:gridCol w="186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7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526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Interface Summary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954" marR="27954" marT="27954" marB="279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u="sng" dirty="0" err="1">
                          <a:solidFill>
                            <a:srgbClr val="0070C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  <a:hlinkClick r:id="rId2" tooltip="interface in javax.persistence"/>
                        </a:rPr>
                        <a:t>EntityManager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954" marR="27954" marT="27954" marB="279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Interface used to interact with the persistence context.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954" marR="27954" marT="27954" marB="279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u="sng" dirty="0" err="1">
                          <a:solidFill>
                            <a:srgbClr val="0070C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  <a:hlinkClick r:id="rId3" tooltip="interface in javax.persistence"/>
                        </a:rPr>
                        <a:t>EntityManagerFactory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954" marR="27954" marT="27954" marB="279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Interface used to interact with the entity manager factory for the persistence unit.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954" marR="27954" marT="27954" marB="279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u="sng" dirty="0" err="1">
                          <a:solidFill>
                            <a:srgbClr val="0070C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  <a:hlinkClick r:id="rId4" tooltip="interface in javax.persistence"/>
                        </a:rPr>
                        <a:t>EntityTransaction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954" marR="27954" marT="27954" marB="279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Interface used to control transactions on resource-local entity managers.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954" marR="27954" marT="27954" marB="279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81000" y="4368482"/>
          <a:ext cx="8407400" cy="675132"/>
        </p:xfrm>
        <a:graphic>
          <a:graphicData uri="http://schemas.openxmlformats.org/drawingml/2006/table">
            <a:tbl>
              <a:tblPr firstRow="1" firstCol="1" bandRow="1"/>
              <a:tblGrid>
                <a:gridCol w="1888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Class Summary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u="sng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  <a:hlinkClick r:id="rId5" tooltip="class in javax.persistence"/>
                        </a:rPr>
                        <a:t>Persistence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Bootstrap class that is used to obtain an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EntityManagerFactory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in Java SE environments.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04800" y="2507654"/>
            <a:ext cx="269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Package </a:t>
            </a:r>
            <a:r>
              <a:rPr lang="en-US" b="1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javax.persistence</a:t>
            </a: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5664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Driver.java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609600"/>
            <a:ext cx="80772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latin typeface="Courier New"/>
            </a:endParaRP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AddHitchhiker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// Creates an instance of book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Book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book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Book();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book.setTitle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"The Hitchhiker's Guide to the Galaxy"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book.setPrice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(1250);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book.setDescription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"Science fiction comedy series created by Douglas Adams."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book.setIsbn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"1-84023-742-2"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book.setNbOfPage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(354);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book.setIllustrations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>
                <a:latin typeface="Courier New"/>
              </a:rPr>
              <a:t>`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// Gets an entity manager and a transaction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EntityManagerFactory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emf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Persistence.createEntityManagerFactory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"items"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EntityManager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emf.createEntityManager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>
                <a:solidFill>
                  <a:srgbClr val="3F7F5F"/>
                </a:solidFill>
                <a:latin typeface="Courier New"/>
              </a:rPr>
              <a:t>// Persists the book to the database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EntityTransaction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tx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em.getTransaction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tx.begin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em.persist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(book);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tx.commit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em.close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emf.close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  <a:endParaRPr lang="en-US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0" y="3352800"/>
            <a:ext cx="227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"Items" is a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/>
              </a:rPr>
              <a:t>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"persistence unit"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4267200"/>
            <a:ext cx="3478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Use the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EntityManagerFactory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to create an instance 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of an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EntityManager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5276850"/>
            <a:ext cx="6755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EntityManager.persist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() method commits the transaction.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sz="1400" dirty="0">
                <a:solidFill>
                  <a:srgbClr val="FF0000"/>
                </a:solidFill>
                <a:sym typeface="Wingdings" pitchFamily="2" charset="2"/>
              </a:rPr>
              <a:t>(Normally, exception handling would be needed here.)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5206" y="6031468"/>
            <a:ext cx="30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close to release resources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0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00904F-F5C0-4AD9-9D60-0A9D8AF73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JPA </a:t>
            </a:r>
            <a:br>
              <a:rPr lang="en-US" dirty="0"/>
            </a:br>
            <a:r>
              <a:rPr lang="en-US" dirty="0"/>
              <a:t>project</a:t>
            </a:r>
          </a:p>
          <a:p>
            <a:r>
              <a:rPr lang="en-US" dirty="0"/>
              <a:t>Configure for </a:t>
            </a:r>
            <a:br>
              <a:rPr lang="en-US" dirty="0"/>
            </a:br>
            <a:r>
              <a:rPr lang="en-US" dirty="0"/>
              <a:t>Apache Tomcat and</a:t>
            </a:r>
            <a:br>
              <a:rPr lang="en-US" dirty="0"/>
            </a:br>
            <a:r>
              <a:rPr lang="en-US" dirty="0"/>
              <a:t>create a new local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439CC-5192-42F5-9C07-616A1B5A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set up  </a:t>
            </a:r>
            <a:r>
              <a:rPr lang="en-US" sz="2400" dirty="0"/>
              <a:t>(1)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F01C4A-5554-442F-AC80-2ABF50FD3184}"/>
              </a:ext>
            </a:extLst>
          </p:cNvPr>
          <p:cNvGrpSpPr/>
          <p:nvPr/>
        </p:nvGrpSpPr>
        <p:grpSpPr>
          <a:xfrm>
            <a:off x="3067105" y="2796295"/>
            <a:ext cx="5817884" cy="3692996"/>
            <a:chOff x="1073122" y="1899592"/>
            <a:chExt cx="5817884" cy="36929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0440E-88F5-4836-8FE2-747654000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6150"/>
            <a:stretch/>
          </p:blipFill>
          <p:spPr>
            <a:xfrm>
              <a:off x="1073122" y="1899592"/>
              <a:ext cx="5817884" cy="36929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DC7BFE-DFBE-47AB-824D-11B6D3617D70}"/>
                </a:ext>
              </a:extLst>
            </p:cNvPr>
            <p:cNvSpPr txBox="1"/>
            <p:nvPr/>
          </p:nvSpPr>
          <p:spPr>
            <a:xfrm>
              <a:off x="2872986" y="3215149"/>
              <a:ext cx="253672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dirty="0">
                  <a:solidFill>
                    <a:srgbClr val="7030A0"/>
                  </a:solidFill>
                  <a:latin typeface="Comic Sans MS" panose="030F0702030302020204" pitchFamily="66" charset="0"/>
                </a:rPr>
                <a:t>ma</a:t>
              </a:r>
              <a:r>
                <a:rPr lang="en-US" sz="1800" b="0" dirty="0">
                  <a:solidFill>
                    <a:srgbClr val="7030A0"/>
                  </a:solidFill>
                  <a:latin typeface="Comic Sans MS" panose="030F0702030302020204" pitchFamily="66" charset="0"/>
                </a:rPr>
                <a:t>ke new runtime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3029689-329F-493F-B48B-558A7132693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452" y="3538314"/>
              <a:ext cx="796413" cy="59123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63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0CA5AF-7B63-4C58-A150-A542D7FD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" y="2026657"/>
            <a:ext cx="9144000" cy="48608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900C57-7B2C-4FA4-B276-D55A295C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persistence.xml:</a:t>
            </a:r>
            <a:br>
              <a:rPr lang="en-US" dirty="0"/>
            </a:br>
            <a:r>
              <a:rPr lang="en-US" dirty="0"/>
              <a:t>Registering Entities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E5FF-1F81-499E-97FE-F624BAC96FC2}"/>
              </a:ext>
            </a:extLst>
          </p:cNvPr>
          <p:cNvSpPr txBox="1"/>
          <p:nvPr/>
        </p:nvSpPr>
        <p:spPr>
          <a:xfrm>
            <a:off x="4701044" y="5516167"/>
            <a:ext cx="3689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Eclipse give you several tabs for easy editing of this file</a:t>
            </a:r>
            <a:endParaRPr lang="en-US" sz="1800" b="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236483-1A24-4926-B7CE-EE98AEEAC4C0}"/>
              </a:ext>
            </a:extLst>
          </p:cNvPr>
          <p:cNvCxnSpPr>
            <a:cxnSpLocks/>
          </p:cNvCxnSpPr>
          <p:nvPr/>
        </p:nvCxnSpPr>
        <p:spPr>
          <a:xfrm flipH="1">
            <a:off x="6177405" y="6070165"/>
            <a:ext cx="506563" cy="6500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DCA35D-A044-4956-BA04-778D1813FB81}"/>
              </a:ext>
            </a:extLst>
          </p:cNvPr>
          <p:cNvSpPr txBox="1"/>
          <p:nvPr/>
        </p:nvSpPr>
        <p:spPr>
          <a:xfrm>
            <a:off x="4853444" y="4441502"/>
            <a:ext cx="3689635" cy="55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0" dirty="0">
                <a:solidFill>
                  <a:srgbClr val="7030A0"/>
                </a:solidFill>
                <a:latin typeface="Comic Sans MS" panose="030F0702030302020204" pitchFamily="66" charset="0"/>
              </a:rPr>
              <a:t>Classes containing Entities must be registered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9462BD-A332-4836-82D1-A8E212FFC51B}"/>
              </a:ext>
            </a:extLst>
          </p:cNvPr>
          <p:cNvCxnSpPr>
            <a:cxnSpLocks/>
          </p:cNvCxnSpPr>
          <p:nvPr/>
        </p:nvCxnSpPr>
        <p:spPr>
          <a:xfrm flipH="1" flipV="1">
            <a:off x="5804965" y="3976166"/>
            <a:ext cx="372440" cy="4129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1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6DB89A-F3FD-43DA-B38B-0F82EC9B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" y="1951143"/>
            <a:ext cx="9144000" cy="48329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900C57-7B2C-4FA4-B276-D55A295C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persistence.xml</a:t>
            </a:r>
            <a:br>
              <a:rPr lang="en-US" dirty="0"/>
            </a:br>
            <a:r>
              <a:rPr lang="en-US" dirty="0"/>
              <a:t>Creating the Connection Pool  </a:t>
            </a:r>
            <a:r>
              <a:rPr lang="en-US" sz="2400" dirty="0"/>
              <a:t>(1)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E5FF-1F81-499E-97FE-F624BAC96FC2}"/>
              </a:ext>
            </a:extLst>
          </p:cNvPr>
          <p:cNvSpPr txBox="1"/>
          <p:nvPr/>
        </p:nvSpPr>
        <p:spPr>
          <a:xfrm>
            <a:off x="3238004" y="5135253"/>
            <a:ext cx="3689635" cy="55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You can use your connection to populate persistence.xml</a:t>
            </a:r>
            <a:endParaRPr lang="en-US" sz="1800" b="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236483-1A24-4926-B7CE-EE98AEEAC4C0}"/>
              </a:ext>
            </a:extLst>
          </p:cNvPr>
          <p:cNvCxnSpPr>
            <a:cxnSpLocks/>
          </p:cNvCxnSpPr>
          <p:nvPr/>
        </p:nvCxnSpPr>
        <p:spPr>
          <a:xfrm flipH="1">
            <a:off x="2165846" y="5350715"/>
            <a:ext cx="1072158" cy="201671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31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900C57-7B2C-4FA4-B276-D55A295C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persistence.xml</a:t>
            </a:r>
            <a:br>
              <a:rPr lang="en-US" dirty="0"/>
            </a:br>
            <a:r>
              <a:rPr lang="en-US" dirty="0"/>
              <a:t>Creating the Connection Pool  </a:t>
            </a:r>
            <a:r>
              <a:rPr lang="en-US" sz="2400" dirty="0"/>
              <a:t>(2)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E5FF-1F81-499E-97FE-F624BAC96FC2}"/>
              </a:ext>
            </a:extLst>
          </p:cNvPr>
          <p:cNvSpPr txBox="1"/>
          <p:nvPr/>
        </p:nvSpPr>
        <p:spPr>
          <a:xfrm>
            <a:off x="3238004" y="5135253"/>
            <a:ext cx="3689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Eclipse give you several tabs for easy editing of this file</a:t>
            </a:r>
            <a:endParaRPr lang="en-US" sz="1800" b="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236483-1A24-4926-B7CE-EE98AEEAC4C0}"/>
              </a:ext>
            </a:extLst>
          </p:cNvPr>
          <p:cNvCxnSpPr>
            <a:cxnSpLocks/>
          </p:cNvCxnSpPr>
          <p:nvPr/>
        </p:nvCxnSpPr>
        <p:spPr>
          <a:xfrm flipH="1">
            <a:off x="2165846" y="5350715"/>
            <a:ext cx="1072158" cy="201671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BC8AEEC-AC28-4FA7-8A95-F395841B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" y="1870620"/>
            <a:ext cx="9144000" cy="47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56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persistence.xml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685800"/>
            <a:ext cx="8763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fr-F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persistence</a:t>
            </a:r>
            <a:r>
              <a:rPr lang="fr-FR" sz="14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"2.1" </a:t>
            </a:r>
            <a:r>
              <a:rPr lang="fr-FR" sz="14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xmlns</a:t>
            </a:r>
            <a:r>
              <a:rPr lang="fr-F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400" i="1" dirty="0">
                <a:solidFill>
                  <a:srgbClr val="2A00FF"/>
                </a:solidFill>
                <a:latin typeface="Consolas" panose="020B0609020204030204" pitchFamily="49" charset="0"/>
                <a:hlinkClick r:id="rId2"/>
              </a:rPr>
              <a:t>http://xmlns.jcp.org/xml/ns/persistence</a:t>
            </a:r>
            <a:br>
              <a:rPr lang="fr-FR" sz="1400" i="1" dirty="0">
                <a:solidFill>
                  <a:srgbClr val="2A00FF"/>
                </a:solidFill>
                <a:latin typeface="Consolas" panose="020B0609020204030204" pitchFamily="49" charset="0"/>
              </a:rPr>
            </a:br>
            <a:r>
              <a:rPr lang="fr-F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            </a:t>
            </a:r>
            <a:r>
              <a:rPr lang="fr-FR" sz="14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xmlns:xsi</a:t>
            </a:r>
            <a:r>
              <a:rPr lang="fr-F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400" i="1" dirty="0">
                <a:solidFill>
                  <a:srgbClr val="2A00FF"/>
                </a:solidFill>
                <a:latin typeface="Consolas" panose="020B0609020204030204" pitchFamily="49" charset="0"/>
                <a:hlinkClick r:id="rId3"/>
              </a:rPr>
              <a:t>http://www.w3.org/2001/XMLSchema-instance</a:t>
            </a:r>
            <a:br>
              <a:rPr lang="fr-FR" sz="1400" i="1" dirty="0">
                <a:solidFill>
                  <a:srgbClr val="2A00FF"/>
                </a:solidFill>
                <a:latin typeface="Consolas" panose="020B0609020204030204" pitchFamily="49" charset="0"/>
              </a:rPr>
            </a:br>
            <a:r>
              <a:rPr lang="fr-F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            </a:t>
            </a:r>
            <a:r>
              <a:rPr lang="fr-FR" sz="14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xsi:schemaLocation</a:t>
            </a:r>
            <a:r>
              <a:rPr lang="fr-F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"http://xmlns.jcp.org/xml/ns/</a:t>
            </a:r>
            <a:r>
              <a:rPr lang="fr-F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persistence</a:t>
            </a:r>
            <a:endParaRPr lang="fr-FR" sz="1400" i="1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r>
              <a:rPr lang="fr-F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                http://xmlns.jcp.org/xml/ns/persistence/persistence_2_1.xsd"</a:t>
            </a:r>
            <a:r>
              <a:rPr lang="fr-F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persistence-unit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"items" </a:t>
            </a:r>
            <a:r>
              <a:rPr lang="en-US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transaction-type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"RESOURCE_LOCAL"</a:t>
            </a:r>
            <a:r>
              <a:rPr lang="en-US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provider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org.eclipse.persistence.jpa.PersistenceProvider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provider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jpa_items.Item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jpa_items.Book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jpa_items.CD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jpa_items.Track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properties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eclipselink.jdbc.batch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-writing" </a:t>
            </a:r>
            <a:r>
              <a:rPr lang="en-US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"JDBC"</a:t>
            </a:r>
            <a:r>
              <a:rPr lang="en-US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"javax.persistence.jdbc.url"</a:t>
            </a:r>
            <a:b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</a:b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jdbc:oracle:thin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:@localhost:1521:xe"</a:t>
            </a:r>
            <a:r>
              <a:rPr lang="en-US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javax.persistence.jdbc.user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scott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javax.persistence.jdbc.password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"tiger"</a:t>
            </a:r>
            <a:r>
              <a:rPr lang="en-US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   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javax.persistence.jdbc.driver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oracle.jdbc.OracleDriver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   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properties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 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persistence-unit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persistence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7864" y="2261586"/>
            <a:ext cx="518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 3" panose="05040102010807070707" pitchFamily="18" charset="2"/>
              </a:rPr>
              <a:t>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"items" persistence unit referenced in main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38932" y="3347011"/>
            <a:ext cx="225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DB specific to</a:t>
            </a:r>
          </a:p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your environment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3815" y="5703478"/>
            <a:ext cx="760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This file abstracts the database settings from the Java code.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2AF05F-76B7-4EC6-99D6-D97A1999DE70}"/>
              </a:ext>
            </a:extLst>
          </p:cNvPr>
          <p:cNvCxnSpPr/>
          <p:nvPr/>
        </p:nvCxnSpPr>
        <p:spPr>
          <a:xfrm>
            <a:off x="3049967" y="2011680"/>
            <a:ext cx="3480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675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B46D53-759D-447A-B509-AD623528F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32" y="1618783"/>
            <a:ext cx="8407893" cy="4407408"/>
          </a:xfrm>
        </p:spPr>
        <p:txBody>
          <a:bodyPr/>
          <a:lstStyle/>
          <a:p>
            <a:r>
              <a:rPr lang="en-US" dirty="0"/>
              <a:t>Note that there are errors for every Entity annotation</a:t>
            </a:r>
          </a:p>
          <a:p>
            <a:r>
              <a:rPr lang="en-US" dirty="0"/>
              <a:t>This is because</a:t>
            </a:r>
            <a:br>
              <a:rPr lang="en-US" dirty="0"/>
            </a:br>
            <a:r>
              <a:rPr lang="en-US" dirty="0"/>
              <a:t>the Entities are</a:t>
            </a:r>
            <a:br>
              <a:rPr lang="en-US" dirty="0"/>
            </a:br>
            <a:r>
              <a:rPr lang="en-US" dirty="0"/>
              <a:t>failing validation</a:t>
            </a:r>
            <a:br>
              <a:rPr lang="en-US" dirty="0"/>
            </a:br>
            <a:r>
              <a:rPr lang="en-US" dirty="0"/>
              <a:t>because JPA</a:t>
            </a:r>
            <a:br>
              <a:rPr lang="en-US" dirty="0"/>
            </a:br>
            <a:r>
              <a:rPr lang="en-US" dirty="0"/>
              <a:t>does not yet</a:t>
            </a:r>
            <a:br>
              <a:rPr lang="en-US" dirty="0"/>
            </a:br>
            <a:r>
              <a:rPr lang="en-US" dirty="0"/>
              <a:t>see them in the</a:t>
            </a:r>
            <a:br>
              <a:rPr lang="en-US" dirty="0"/>
            </a:br>
            <a:r>
              <a:rPr lang="en-US" dirty="0"/>
              <a:t>database</a:t>
            </a:r>
          </a:p>
          <a:p>
            <a:r>
              <a:rPr lang="en-US" dirty="0"/>
              <a:t>Solution?</a:t>
            </a:r>
          </a:p>
          <a:p>
            <a:r>
              <a:rPr lang="en-US" dirty="0"/>
              <a:t>In Eclipse, go to </a:t>
            </a:r>
            <a:br>
              <a:rPr lang="en-US" dirty="0"/>
            </a:br>
            <a:r>
              <a:rPr lang="en-US" dirty="0"/>
              <a:t>Window -&gt; </a:t>
            </a:r>
            <a:br>
              <a:rPr lang="en-US" dirty="0"/>
            </a:br>
            <a:r>
              <a:rPr lang="en-US" dirty="0"/>
              <a:t>Preferences -&gt; </a:t>
            </a:r>
            <a:br>
              <a:rPr lang="en-US" dirty="0"/>
            </a:br>
            <a:r>
              <a:rPr lang="en-US" dirty="0"/>
              <a:t>Validation, </a:t>
            </a:r>
            <a:br>
              <a:rPr lang="en-US" dirty="0"/>
            </a:br>
            <a:r>
              <a:rPr lang="en-US" dirty="0"/>
              <a:t>JP Validator, </a:t>
            </a:r>
            <a:br>
              <a:rPr lang="en-US" dirty="0"/>
            </a:br>
            <a:r>
              <a:rPr lang="en-US" dirty="0"/>
              <a:t>turn off for Build.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4A78A0-602F-43C7-BCFF-F14AD4A1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Tables from Entities  </a:t>
            </a:r>
            <a:r>
              <a:rPr lang="en-US" sz="2400" dirty="0"/>
              <a:t>(1)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9B22E-BB9B-4710-A406-72D0D19BF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61" b="53508"/>
          <a:stretch/>
        </p:blipFill>
        <p:spPr>
          <a:xfrm>
            <a:off x="2448230" y="2127214"/>
            <a:ext cx="6502777" cy="43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7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60521B-0BBB-4840-AF50-6FDAF005E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286" t="-3183" r="29492" b="22856"/>
          <a:stretch/>
        </p:blipFill>
        <p:spPr>
          <a:xfrm>
            <a:off x="1698275" y="1345348"/>
            <a:ext cx="7063985" cy="52689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894805-5D7D-4EFF-BB60-6236A99C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Tables from Entities  </a:t>
            </a:r>
            <a:r>
              <a:rPr lang="en-US" sz="2400" dirty="0"/>
              <a:t>(2)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8E3E08-AF54-42AD-98E4-12CED6FD46EF}"/>
              </a:ext>
            </a:extLst>
          </p:cNvPr>
          <p:cNvSpPr/>
          <p:nvPr/>
        </p:nvSpPr>
        <p:spPr>
          <a:xfrm>
            <a:off x="277146" y="3486478"/>
            <a:ext cx="1524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45454"/>
                </a:solidFill>
                <a:latin typeface="Roboto"/>
              </a:rPr>
              <a:t>Right click your project and use JPA Tools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A7CED-C7AE-4C62-B0D9-3B00F3CF7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08" b="16232"/>
          <a:stretch/>
        </p:blipFill>
        <p:spPr>
          <a:xfrm>
            <a:off x="1802129" y="1507820"/>
            <a:ext cx="7341871" cy="510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84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CE8D3-9721-4BF9-A071-AB5991FF9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forget to go to back to Window -&gt;  Preferences -&gt;  Validation,  </a:t>
            </a:r>
            <a:br>
              <a:rPr lang="en-US" dirty="0"/>
            </a:br>
            <a:r>
              <a:rPr lang="en-US" dirty="0"/>
              <a:t>JP Validator, turn back on for Build</a:t>
            </a:r>
          </a:p>
          <a:p>
            <a:r>
              <a:rPr lang="en-US" dirty="0"/>
              <a:t>Note:  CD_TRACK bridging table</a:t>
            </a:r>
            <a:br>
              <a:rPr lang="en-US" dirty="0"/>
            </a:br>
            <a:r>
              <a:rPr lang="en-US" dirty="0"/>
              <a:t>came from the Track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66ADF9-B2E1-472E-A9E2-5D005903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B5C69-8BFF-4908-B2E4-D0C19ED4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80" y="2153920"/>
            <a:ext cx="4107087" cy="4392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3CE840-50F9-4229-8FE5-25A2276D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" y="3515937"/>
            <a:ext cx="5852561" cy="24778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C408A9-4E46-4E74-A497-DBC59196C004}"/>
              </a:ext>
            </a:extLst>
          </p:cNvPr>
          <p:cNvCxnSpPr>
            <a:cxnSpLocks/>
          </p:cNvCxnSpPr>
          <p:nvPr/>
        </p:nvCxnSpPr>
        <p:spPr>
          <a:xfrm flipH="1">
            <a:off x="3250545" y="2948703"/>
            <a:ext cx="607633" cy="22958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097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628D5-E87A-4412-BBF3-F2ADCE2A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Handling artists at the CD level:</a:t>
            </a:r>
            <a:br>
              <a:rPr lang="en-US" dirty="0"/>
            </a:br>
            <a:r>
              <a:rPr lang="en-US" dirty="0"/>
              <a:t>Database View vs. JPA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C7D0C0-1EF1-4D41-8680-5F2105737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719071"/>
            <a:ext cx="8502503" cy="4407408"/>
          </a:xfrm>
        </p:spPr>
        <p:txBody>
          <a:bodyPr/>
          <a:lstStyle/>
          <a:p>
            <a:r>
              <a:rPr lang="en-US" dirty="0"/>
              <a:t>If you want to create a view in </a:t>
            </a:r>
            <a:r>
              <a:rPr lang="en-US" dirty="0" err="1"/>
              <a:t>scott</a:t>
            </a:r>
            <a:r>
              <a:rPr lang="en-US" dirty="0"/>
              <a:t>/tiger, </a:t>
            </a:r>
            <a:r>
              <a:rPr lang="en-US" dirty="0" err="1"/>
              <a:t>scott</a:t>
            </a:r>
            <a:r>
              <a:rPr lang="en-US" dirty="0"/>
              <a:t> must have been granted the CREATE VIEW privilege by the DBA account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00" dirty="0"/>
          </a:p>
          <a:p>
            <a:r>
              <a:rPr lang="en-US" dirty="0"/>
              <a:t>Or, this view could be approximated at the JPA level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Tracks (like t) have CDs.  And CD's have inherited name attribute (for CD artist) 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jpqlQuery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"SELECT </a:t>
            </a:r>
            <a:r>
              <a:rPr lang="en-US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t.trackName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t.trackArtist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, t.cd.name FROM Track t </a:t>
            </a:r>
            <a:b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             ORDER BY </a:t>
            </a:r>
            <a:r>
              <a:rPr lang="en-US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t.trackName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em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.createQuery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jpqlQuery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List&lt;Object[]&gt;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myTracks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.getResultList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println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"\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nTrack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List\n----------"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(Object[]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myTrack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myTracks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myTrack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[0] +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 -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 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myTrack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[1]==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myTrack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[2] :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myTrack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[1]);</a:t>
            </a:r>
          </a:p>
          <a:p>
            <a:pPr marL="4572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4BF0929-1316-4DDA-87E9-8910F4EE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" y="2436440"/>
            <a:ext cx="9117835" cy="1356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A3F4F2-1983-41AE-B6C6-2631DE1E1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1" y="234951"/>
            <a:ext cx="1301973" cy="12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0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971800"/>
            <a:ext cx="2057400" cy="1828800"/>
          </a:xfrm>
        </p:spPr>
        <p:txBody>
          <a:bodyPr/>
          <a:lstStyle/>
          <a:p>
            <a:r>
              <a:rPr lang="en-US" dirty="0"/>
              <a:t>Introduction to Mapping</a:t>
            </a:r>
          </a:p>
          <a:p>
            <a:endParaRPr lang="en-US" dirty="0"/>
          </a:p>
          <a:p>
            <a:r>
              <a:rPr lang="en-US" dirty="0"/>
              <a:t>Mapping Primary Keys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ym typeface="Wingdings"/>
              </a:rPr>
              <a:t> Simple</a:t>
            </a:r>
          </a:p>
          <a:p>
            <a:pPr>
              <a:spcBef>
                <a:spcPts val="0"/>
              </a:spcBef>
            </a:pPr>
            <a:r>
              <a:rPr lang="en-US" dirty="0">
                <a:sym typeface="Wingdings"/>
              </a:rPr>
              <a:t>    Composite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Mapping Other Attributes</a:t>
            </a:r>
          </a:p>
          <a:p>
            <a:br>
              <a:rPr lang="en-US" dirty="0"/>
            </a:br>
            <a:r>
              <a:rPr lang="en-US" dirty="0"/>
              <a:t>Exploring JPA Annotations</a:t>
            </a:r>
          </a:p>
          <a:p>
            <a:endParaRPr lang="en-US" dirty="0"/>
          </a:p>
          <a:p>
            <a:r>
              <a:rPr lang="en-US" dirty="0"/>
              <a:t>Exploring XML</a:t>
            </a:r>
            <a:br>
              <a:rPr lang="en-US" dirty="0"/>
            </a:br>
            <a:r>
              <a:rPr lang="en-US" dirty="0"/>
              <a:t>Annotations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5867400" cy="1828800"/>
          </a:xfrm>
        </p:spPr>
        <p:txBody>
          <a:bodyPr>
            <a:noAutofit/>
          </a:bodyPr>
          <a:lstStyle/>
          <a:p>
            <a:r>
              <a:rPr lang="en-US" sz="3600" dirty="0"/>
              <a:t>Persistence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solidFill>
                  <a:schemeClr val="bg2"/>
                </a:solidFill>
              </a:rPr>
              <a:t>Object-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Relational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Mapping</a:t>
            </a:r>
            <a:br>
              <a:rPr lang="en-US" sz="3600" dirty="0">
                <a:solidFill>
                  <a:schemeClr val="bg2"/>
                </a:solidFill>
              </a:rPr>
            </a:b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Part 1: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94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840992"/>
            <a:ext cx="8407893" cy="4407408"/>
          </a:xfrm>
        </p:spPr>
        <p:txBody>
          <a:bodyPr>
            <a:normAutofit/>
          </a:bodyPr>
          <a:lstStyle/>
          <a:p>
            <a:r>
              <a:rPr lang="en-US" sz="1800" dirty="0"/>
              <a:t>Serializable object may be written and </a:t>
            </a:r>
            <a:br>
              <a:rPr lang="en-US" sz="1800" dirty="0"/>
            </a:br>
            <a:r>
              <a:rPr lang="en-US" sz="1800" dirty="0"/>
              <a:t>read as a whole – to and from sources</a:t>
            </a:r>
            <a:br>
              <a:rPr lang="en-US" sz="1800" dirty="0"/>
            </a:br>
            <a:r>
              <a:rPr lang="en-US" sz="1800" dirty="0"/>
              <a:t>of output and input.</a:t>
            </a:r>
          </a:p>
          <a:p>
            <a:r>
              <a:rPr lang="en-US" sz="1800" dirty="0"/>
              <a:t>Serialization is the process of writing or </a:t>
            </a:r>
            <a:br>
              <a:rPr lang="en-US" sz="1800" dirty="0"/>
            </a:br>
            <a:r>
              <a:rPr lang="en-US" sz="1800" dirty="0"/>
              <a:t>reading an object to or from a persistent </a:t>
            </a:r>
            <a:br>
              <a:rPr lang="en-US" sz="1800" dirty="0"/>
            </a:br>
            <a:r>
              <a:rPr lang="en-US" sz="1800" dirty="0"/>
              <a:t>storage medium, such as a disk file</a:t>
            </a:r>
          </a:p>
          <a:p>
            <a:r>
              <a:rPr lang="en-US" sz="1800" dirty="0"/>
              <a:t>Whenever an object is serialized, Java store major and minor version information.  This can be stored in a </a:t>
            </a:r>
            <a:r>
              <a:rPr lang="en-US" sz="1800" dirty="0" err="1">
                <a:solidFill>
                  <a:schemeClr val="accent2"/>
                </a:solidFill>
              </a:rPr>
              <a:t>serialVersionUID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/>
              <a:t>field which can be hardcoded or produced by Java at runtime.</a:t>
            </a:r>
          </a:p>
          <a:p>
            <a:r>
              <a:rPr lang="en-US" sz="1800" dirty="0"/>
              <a:t>Object serialization provides the foundation for Java's remote method invocation (</a:t>
            </a:r>
            <a:r>
              <a:rPr lang="en-US" sz="1800" dirty="0">
                <a:solidFill>
                  <a:schemeClr val="accent2"/>
                </a:solidFill>
              </a:rPr>
              <a:t>RMI</a:t>
            </a:r>
            <a:r>
              <a:rPr lang="en-US" sz="1800" dirty="0"/>
              <a:t>) capabilities that enable Java programs that are distributed over a network to invoke each other's "remote methods."</a:t>
            </a:r>
          </a:p>
          <a:p>
            <a:r>
              <a:rPr lang="en-US" sz="1800" dirty="0"/>
              <a:t>RMI is used frequently in distributed enterprise applications built with Java.</a:t>
            </a:r>
          </a:p>
          <a:p>
            <a:r>
              <a:rPr lang="en-US" sz="1800" dirty="0"/>
              <a:t>At times, serialization will be a requirement for a particular object.</a:t>
            </a:r>
            <a:br>
              <a:rPr lang="en-US" sz="1800" dirty="0"/>
            </a:br>
            <a:r>
              <a:rPr lang="en-US" sz="1800" dirty="0"/>
              <a:t>But entities do not have to be </a:t>
            </a:r>
            <a:r>
              <a:rPr lang="en-US" sz="1800" dirty="0" err="1"/>
              <a:t>serializable</a:t>
            </a:r>
            <a:r>
              <a:rPr lang="en-US" sz="1800" dirty="0"/>
              <a:t> to be persisted in a database.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Serializable Interface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3000" y="1771651"/>
            <a:ext cx="3733800" cy="17335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Serializable Interface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empty interface implemented by classes to enable object instances to be converted to a byte stream.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54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00904F-F5C0-4AD9-9D60-0A9D8AF73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7688" y="1701373"/>
            <a:ext cx="2840049" cy="4407408"/>
          </a:xfrm>
        </p:spPr>
        <p:txBody>
          <a:bodyPr/>
          <a:lstStyle/>
          <a:p>
            <a:r>
              <a:rPr lang="en-US" dirty="0"/>
              <a:t>Select the appropriate Tomcat version</a:t>
            </a:r>
          </a:p>
          <a:p>
            <a:endParaRPr lang="en-US" dirty="0"/>
          </a:p>
          <a:p>
            <a:r>
              <a:rPr lang="en-US" dirty="0"/>
              <a:t>NOTE: You will need to already have installed Tomcat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439CC-5192-42F5-9C07-616A1B5A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set up  </a:t>
            </a:r>
            <a:r>
              <a:rPr lang="en-US" sz="2400" dirty="0"/>
              <a:t>(2)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A17E0-89E1-489A-8620-4B58CA12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1" y="1701373"/>
            <a:ext cx="5776467" cy="4810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D5BA1E-BD1B-4DFB-88D6-F6C70AC3A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70"/>
          <a:stretch/>
        </p:blipFill>
        <p:spPr>
          <a:xfrm>
            <a:off x="3859825" y="4409768"/>
            <a:ext cx="5284175" cy="24482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CBBEF-79EE-49BC-B664-163B862838A0}"/>
              </a:ext>
            </a:extLst>
          </p:cNvPr>
          <p:cNvCxnSpPr>
            <a:cxnSpLocks/>
          </p:cNvCxnSpPr>
          <p:nvPr/>
        </p:nvCxnSpPr>
        <p:spPr>
          <a:xfrm flipH="1">
            <a:off x="5427406" y="4229837"/>
            <a:ext cx="2159164" cy="15928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6A6DD0-8FC4-4969-ABB3-B0D43CA47E96}"/>
              </a:ext>
            </a:extLst>
          </p:cNvPr>
          <p:cNvCxnSpPr>
            <a:cxnSpLocks/>
          </p:cNvCxnSpPr>
          <p:nvPr/>
        </p:nvCxnSpPr>
        <p:spPr>
          <a:xfrm flipH="1">
            <a:off x="1999872" y="2654710"/>
            <a:ext cx="4265243" cy="1665093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308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638300"/>
            <a:ext cx="3581400" cy="28530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import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javax.persistence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.*;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dirty="0">
                <a:latin typeface="Courier New"/>
                <a:ea typeface="Calibri"/>
                <a:cs typeface="Times New Roman"/>
              </a:rPr>
              <a:t> 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Entity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class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Book {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dirty="0">
                <a:latin typeface="Calibri"/>
                <a:ea typeface="Calibri"/>
                <a:cs typeface="Times New Roman"/>
              </a:rPr>
              <a:t>    </a:t>
            </a:r>
            <a:r>
              <a:rPr lang="en-US" sz="13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Id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Long </a:t>
            </a:r>
            <a:r>
              <a:rPr lang="en-US" sz="13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id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  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title;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Float price;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  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description;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isbn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Integer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nbOfPage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Boolean illustrations;</a:t>
            </a:r>
            <a:endParaRPr lang="en-US" sz="13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40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for Building an Entity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152400" y="4648200"/>
            <a:ext cx="3200400" cy="250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JPA Identifiers from </a:t>
            </a:r>
            <a:r>
              <a:rPr lang="en-US" dirty="0" err="1">
                <a:solidFill>
                  <a:schemeClr val="accent2"/>
                </a:solidFill>
              </a:rPr>
              <a:t>javax.persistence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@Entity indicates a persistent class</a:t>
            </a:r>
          </a:p>
          <a:p>
            <a:pPr lvl="1"/>
            <a:r>
              <a:rPr lang="en-US" dirty="0"/>
              <a:t>@Id defines unique identifier of object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5200" y="1638300"/>
            <a:ext cx="228600" cy="4991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429000" y="1612392"/>
            <a:ext cx="5562600" cy="4407408"/>
          </a:xfrm>
        </p:spPr>
        <p:txBody>
          <a:bodyPr/>
          <a:lstStyle/>
          <a:p>
            <a:r>
              <a:rPr lang="en-US" dirty="0"/>
              <a:t>Entity class must</a:t>
            </a:r>
          </a:p>
          <a:p>
            <a:pPr lvl="1"/>
            <a:r>
              <a:rPr lang="en-US" dirty="0"/>
              <a:t>Be annotated with @Entity (or denoted in the XML descriptor as an entity)</a:t>
            </a:r>
          </a:p>
          <a:p>
            <a:pPr lvl="1"/>
            <a:r>
              <a:rPr lang="en-US" dirty="0"/>
              <a:t>Use @Id annotation to denote a simple primary key</a:t>
            </a:r>
          </a:p>
          <a:p>
            <a:pPr lvl="1"/>
            <a:r>
              <a:rPr lang="en-US" dirty="0"/>
              <a:t>Have a no-</a:t>
            </a:r>
            <a:r>
              <a:rPr lang="en-US" dirty="0" err="1"/>
              <a:t>arg</a:t>
            </a:r>
            <a:r>
              <a:rPr lang="en-US" dirty="0"/>
              <a:t> constructor that has to be public or protected.  (may have other constructors)</a:t>
            </a:r>
          </a:p>
          <a:p>
            <a:pPr lvl="1"/>
            <a:r>
              <a:rPr lang="en-US" dirty="0"/>
              <a:t>Be a top-level class, not an inner class </a:t>
            </a:r>
          </a:p>
          <a:p>
            <a:pPr lvl="1"/>
            <a:r>
              <a:rPr lang="en-US" dirty="0"/>
              <a:t>Not be an </a:t>
            </a:r>
            <a:r>
              <a:rPr lang="en-US" dirty="0" err="1"/>
              <a:t>enum</a:t>
            </a:r>
            <a:r>
              <a:rPr lang="en-US" dirty="0"/>
              <a:t> or interface</a:t>
            </a:r>
          </a:p>
          <a:p>
            <a:pPr lvl="1"/>
            <a:r>
              <a:rPr lang="en-US" dirty="0"/>
              <a:t>Not be final.  No methods or persistent instance variables of the entity class may be final. </a:t>
            </a:r>
          </a:p>
          <a:p>
            <a:pPr lvl="1"/>
            <a:r>
              <a:rPr lang="en-US" dirty="0"/>
              <a:t>Must implement the </a:t>
            </a:r>
            <a:r>
              <a:rPr lang="en-US" dirty="0" err="1"/>
              <a:t>Serializable</a:t>
            </a:r>
            <a:r>
              <a:rPr lang="en-US" dirty="0"/>
              <a:t> interface if an entity instance has to be passed by value as a detached object (e.g., through a remote interface)</a:t>
            </a:r>
          </a:p>
        </p:txBody>
      </p:sp>
    </p:spTree>
    <p:extLst>
      <p:ext uri="{BB962C8B-B14F-4D97-AF65-F5344CB8AC3E}">
        <p14:creationId xmlns:p14="http://schemas.microsoft.com/office/powerpoint/2010/main" val="226579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1" y="1719071"/>
            <a:ext cx="4800600" cy="4407408"/>
          </a:xfrm>
        </p:spPr>
        <p:txBody>
          <a:bodyPr/>
          <a:lstStyle/>
          <a:p>
            <a:r>
              <a:rPr lang="en-US" dirty="0"/>
              <a:t>Configuration by Exception</a:t>
            </a:r>
          </a:p>
          <a:p>
            <a:pPr lvl="1"/>
            <a:r>
              <a:rPr lang="en-US" dirty="0"/>
              <a:t>Unless otherwise specified, the container or provider should apply the default rules</a:t>
            </a:r>
          </a:p>
          <a:p>
            <a:pPr lvl="1"/>
            <a:r>
              <a:rPr lang="en-US" dirty="0"/>
              <a:t>Annotations are not required for the more common cases, only when override is needed.</a:t>
            </a:r>
          </a:p>
          <a:p>
            <a:pPr lvl="2"/>
            <a:r>
              <a:rPr lang="en-US" dirty="0"/>
              <a:t>Entity Name = Table Name</a:t>
            </a:r>
          </a:p>
          <a:p>
            <a:pPr lvl="2"/>
            <a:r>
              <a:rPr lang="en-US" dirty="0"/>
              <a:t>Attribute Name = Column Name</a:t>
            </a:r>
          </a:p>
          <a:p>
            <a:pPr lvl="2"/>
            <a:r>
              <a:rPr lang="en-US" dirty="0"/>
              <a:t>String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varchar</a:t>
            </a:r>
            <a:r>
              <a:rPr lang="en-US" dirty="0">
                <a:sym typeface="Wingdings" pitchFamily="2" charset="2"/>
              </a:rPr>
              <a:t>  </a:t>
            </a:r>
            <a:r>
              <a:rPr lang="en-US" sz="1200" i="1" dirty="0">
                <a:sym typeface="Wingdings" pitchFamily="2" charset="2"/>
              </a:rPr>
              <a:t>(Oracle: varchar2)</a:t>
            </a:r>
          </a:p>
          <a:p>
            <a:pPr lvl="2"/>
            <a:r>
              <a:rPr lang="en-US" dirty="0">
                <a:sym typeface="Wingdings" pitchFamily="2" charset="2"/>
              </a:rPr>
              <a:t>Integer  integer  </a:t>
            </a:r>
            <a:r>
              <a:rPr lang="en-US" sz="1200" i="1" dirty="0">
                <a:sym typeface="Wingdings" pitchFamily="2" charset="2"/>
              </a:rPr>
              <a:t>(Oracle: number; SQL Server: </a:t>
            </a:r>
            <a:r>
              <a:rPr lang="en-US" sz="1200" i="1" dirty="0" err="1">
                <a:sym typeface="Wingdings" pitchFamily="2" charset="2"/>
              </a:rPr>
              <a:t>int</a:t>
            </a:r>
            <a:r>
              <a:rPr lang="en-US" sz="1200" i="1" dirty="0">
                <a:sym typeface="Wingdings" pitchFamily="2" charset="2"/>
              </a:rPr>
              <a:t>)</a:t>
            </a:r>
            <a:endParaRPr lang="en-US" i="1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Long  </a:t>
            </a:r>
            <a:r>
              <a:rPr lang="en-US" dirty="0" err="1">
                <a:sym typeface="Wingdings" pitchFamily="2" charset="2"/>
              </a:rPr>
              <a:t>bigint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Boolean  </a:t>
            </a:r>
            <a:r>
              <a:rPr lang="en-US" dirty="0" err="1">
                <a:sym typeface="Wingdings" pitchFamily="2" charset="2"/>
              </a:rPr>
              <a:t>smallint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Default string size = 255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an Entity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1752600"/>
            <a:ext cx="3708400" cy="48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718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to a different table or one-to-many table mappings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Customized Mapping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172436"/>
            <a:ext cx="3581400" cy="7825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Entity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@Table(name = "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tblBook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")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class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Book {</a:t>
            </a:r>
            <a:endParaRPr lang="en-US" sz="13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29125" y="2172436"/>
            <a:ext cx="3952875" cy="42334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646464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Entity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@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SecondaryTables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({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@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SecondaryTable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(name = "city"), 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@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SecondaryTable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(name = "country")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})</a:t>
            </a: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class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Address {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@Id</a:t>
            </a: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Long id;</a:t>
            </a:r>
            <a:endParaRPr lang="en-US" sz="13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  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street1;</a:t>
            </a: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  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street2;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@Column(table = "city")</a:t>
            </a: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  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city;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@Column(table = "city")</a:t>
            </a: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  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state;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@Column(table = "city")</a:t>
            </a: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  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zipcode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@Column(table = "country")</a:t>
            </a: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  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String country;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3059668"/>
            <a:ext cx="288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sym typeface="Wingdings"/>
              </a:rPr>
              <a:t></a:t>
            </a:r>
            <a:r>
              <a:rPr lang="en-US" dirty="0">
                <a:solidFill>
                  <a:schemeClr val="accent2"/>
                </a:solidFill>
              </a:rPr>
              <a:t>  Different DB </a:t>
            </a:r>
            <a:r>
              <a:rPr lang="en-US" dirty="0" err="1">
                <a:solidFill>
                  <a:schemeClr val="accent2"/>
                </a:solidFill>
              </a:rPr>
              <a:t>tablename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3657600"/>
            <a:ext cx="4038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By default, the attributes of the Address entity are mapped to the primary table called ADDRESS. 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The annotation @</a:t>
            </a:r>
            <a:r>
              <a:rPr lang="en-US" dirty="0" err="1">
                <a:solidFill>
                  <a:schemeClr val="accent2"/>
                </a:solidFill>
              </a:rPr>
              <a:t>SecondaryTables</a:t>
            </a:r>
            <a:r>
              <a:rPr lang="en-US" dirty="0">
                <a:solidFill>
                  <a:schemeClr val="accent2"/>
                </a:solidFill>
              </a:rPr>
              <a:t> informs you that there are two secondary tables: CITY and COUNTRY. You then need to specify which attribute is stored in which secondary table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3581400"/>
            <a:ext cx="3733800" cy="0"/>
          </a:xfrm>
          <a:prstGeom prst="line">
            <a:avLst/>
          </a:prstGeom>
          <a:ln w="38100" cmpd="dbl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95725" y="44232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sym typeface="Wingdings"/>
              </a:rPr>
              <a:t>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22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719071"/>
            <a:ext cx="8407893" cy="1557529"/>
          </a:xfrm>
        </p:spPr>
        <p:txBody>
          <a:bodyPr/>
          <a:lstStyle/>
          <a:p>
            <a:r>
              <a:rPr lang="en-US" dirty="0"/>
              <a:t>When you use secondary tables, you must consider the issue of performance. </a:t>
            </a:r>
          </a:p>
          <a:p>
            <a:r>
              <a:rPr lang="en-US" dirty="0"/>
              <a:t>Every time you access an entity, the persistence provider accesses several tables and has to join them.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Secondary Tables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" r="2550"/>
          <a:stretch/>
        </p:blipFill>
        <p:spPr bwMode="auto">
          <a:xfrm>
            <a:off x="3048000" y="3225800"/>
            <a:ext cx="5981700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152400" y="3200400"/>
            <a:ext cx="3276599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Secondary tables </a:t>
            </a:r>
            <a:br>
              <a:rPr lang="en-US" dirty="0"/>
            </a:br>
            <a:r>
              <a:rPr lang="en-US" dirty="0"/>
              <a:t>can be a good thing:</a:t>
            </a:r>
          </a:p>
          <a:p>
            <a:pPr lvl="1"/>
            <a:r>
              <a:rPr lang="en-US" dirty="0"/>
              <a:t>To obscure the DB</a:t>
            </a:r>
            <a:br>
              <a:rPr lang="en-US" dirty="0"/>
            </a:br>
            <a:r>
              <a:rPr lang="en-US" dirty="0"/>
              <a:t>complexity from users</a:t>
            </a:r>
            <a:br>
              <a:rPr lang="en-US" dirty="0"/>
            </a:br>
            <a:r>
              <a:rPr lang="en-US" dirty="0"/>
              <a:t>of the Entity</a:t>
            </a:r>
          </a:p>
          <a:p>
            <a:pPr lvl="1"/>
            <a:r>
              <a:rPr lang="en-US" dirty="0"/>
              <a:t>When you have </a:t>
            </a:r>
            <a:br>
              <a:rPr lang="en-US" dirty="0"/>
            </a:br>
            <a:r>
              <a:rPr lang="en-US" dirty="0"/>
              <a:t>expensive attributes </a:t>
            </a:r>
            <a:br>
              <a:rPr lang="en-US" dirty="0"/>
            </a:br>
            <a:r>
              <a:rPr lang="en-US" dirty="0"/>
              <a:t>such as binary large objects (BLOBs) that </a:t>
            </a:r>
            <a:br>
              <a:rPr lang="en-US" dirty="0"/>
            </a:br>
            <a:r>
              <a:rPr lang="en-US" dirty="0"/>
              <a:t>you want to isolate in </a:t>
            </a:r>
            <a:br>
              <a:rPr lang="en-US" dirty="0"/>
            </a:br>
            <a:r>
              <a:rPr lang="en-US" dirty="0"/>
              <a:t>a different table.</a:t>
            </a:r>
          </a:p>
          <a:p>
            <a:pPr marL="45720" indent="0">
              <a:buFont typeface="Wingdings 2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52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292" y="1719071"/>
            <a:ext cx="8813308" cy="4407408"/>
          </a:xfrm>
        </p:spPr>
        <p:txBody>
          <a:bodyPr/>
          <a:lstStyle/>
          <a:p>
            <a:r>
              <a:rPr lang="en-US" dirty="0"/>
              <a:t>Primary keys must be unique and not null</a:t>
            </a:r>
          </a:p>
          <a:p>
            <a:r>
              <a:rPr lang="en-US" dirty="0"/>
              <a:t>Can consist of a single attribute (simple primary key) or </a:t>
            </a:r>
            <a:br>
              <a:rPr lang="en-US" dirty="0"/>
            </a:br>
            <a:r>
              <a:rPr lang="en-US" dirty="0"/>
              <a:t>multiple attributes (composite key)</a:t>
            </a:r>
          </a:p>
          <a:p>
            <a:r>
              <a:rPr lang="en-US" dirty="0"/>
              <a:t>Entities require a simple primary key</a:t>
            </a:r>
          </a:p>
          <a:p>
            <a:r>
              <a:rPr lang="en-US" dirty="0"/>
              <a:t>@</a:t>
            </a:r>
            <a:r>
              <a:rPr lang="en-US" dirty="0" err="1"/>
              <a:t>GeneratedValue</a:t>
            </a:r>
            <a:r>
              <a:rPr lang="en-US" dirty="0"/>
              <a:t> annotation indicates the key should be auto-generated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Sequence:  </a:t>
            </a:r>
            <a:r>
              <a:rPr lang="en-US" dirty="0"/>
              <a:t>uses a database SQL sequence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Identity:  </a:t>
            </a:r>
            <a:r>
              <a:rPr lang="en-US" dirty="0"/>
              <a:t>uses a database identity column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Table:  </a:t>
            </a:r>
            <a:r>
              <a:rPr lang="en-US" dirty="0"/>
              <a:t>instructs persistence provider to store sequence name and current value in a table, which is incremented after use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Auto:  </a:t>
            </a:r>
            <a:r>
              <a:rPr lang="en-US" i="1" dirty="0"/>
              <a:t>(default)  </a:t>
            </a:r>
            <a:r>
              <a:rPr lang="en-US" dirty="0"/>
              <a:t>lets the database determine which technique to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 and</a:t>
            </a:r>
            <a:br>
              <a:rPr lang="en-US" dirty="0"/>
            </a:br>
            <a:r>
              <a:rPr lang="en-US" dirty="0"/>
              <a:t>How they Work in JPA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715000"/>
            <a:ext cx="6619875" cy="10125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class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Address {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@Id</a:t>
            </a:r>
          </a:p>
          <a:p>
            <a:pPr>
              <a:lnSpc>
                <a:spcPct val="115000"/>
              </a:lnSpc>
            </a:pP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@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GeneratedValue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(strategy = </a:t>
            </a:r>
            <a:r>
              <a:rPr lang="en-US" sz="13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GenerationType.Sequence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300" b="1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</a:t>
            </a:r>
            <a:r>
              <a:rPr lang="en-US" sz="13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private</a:t>
            </a:r>
            <a:r>
              <a:rPr lang="en-US" sz="13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Long id;</a:t>
            </a:r>
            <a:endParaRPr lang="en-US" sz="13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5606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39B397-32F0-4617-AA58-A7B46D11E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8531" y="1719071"/>
            <a:ext cx="3338498" cy="4407408"/>
          </a:xfrm>
        </p:spPr>
        <p:txBody>
          <a:bodyPr/>
          <a:lstStyle/>
          <a:p>
            <a:r>
              <a:rPr lang="en-US" dirty="0"/>
              <a:t>In Oracle, </a:t>
            </a:r>
            <a:r>
              <a:rPr lang="en-US" dirty="0">
                <a:solidFill>
                  <a:srgbClr val="C00000"/>
                </a:solidFill>
              </a:rPr>
              <a:t>sequences</a:t>
            </a:r>
            <a:r>
              <a:rPr lang="en-US" dirty="0"/>
              <a:t> control the uniqueness of simple, numeric primary keys.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can have one or many sequences per schema.</a:t>
            </a:r>
          </a:p>
          <a:p>
            <a:endParaRPr lang="en-US" dirty="0"/>
          </a:p>
          <a:p>
            <a:r>
              <a:rPr lang="en-US" dirty="0"/>
              <a:t>Last number used (550) will be incremented for the next @</a:t>
            </a:r>
            <a:r>
              <a:rPr lang="en-US" dirty="0" err="1"/>
              <a:t>GeneratedValue</a:t>
            </a:r>
            <a:r>
              <a:rPr lang="en-US" dirty="0"/>
              <a:t> which happened to be used for a Book record.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B81181-6257-49A7-BA73-559D19CA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Oracle Sequences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25551A-B19A-4C8A-8AE5-4371E7E05CFD}"/>
              </a:ext>
            </a:extLst>
          </p:cNvPr>
          <p:cNvGrpSpPr/>
          <p:nvPr/>
        </p:nvGrpSpPr>
        <p:grpSpPr>
          <a:xfrm>
            <a:off x="234949" y="1561544"/>
            <a:ext cx="5362515" cy="4921038"/>
            <a:chOff x="234949" y="1561544"/>
            <a:chExt cx="5362515" cy="49210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3F47F5-ED3C-4CC6-A15F-98D005A5D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829" r="41677"/>
            <a:stretch/>
          </p:blipFill>
          <p:spPr>
            <a:xfrm>
              <a:off x="264447" y="1561544"/>
              <a:ext cx="5333017" cy="34142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95520F-55DE-471F-ABE8-45B0E8D76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9763" r="43673" b="-1"/>
            <a:stretch/>
          </p:blipFill>
          <p:spPr>
            <a:xfrm>
              <a:off x="264077" y="3257836"/>
              <a:ext cx="5150507" cy="7430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8CC878-E9E4-4595-9694-612C776D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338" y="3994771"/>
              <a:ext cx="3819525" cy="3487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B7E1AC-EEF5-4B1F-83AC-7DC3FBD6E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129"/>
            <a:stretch/>
          </p:blipFill>
          <p:spPr>
            <a:xfrm>
              <a:off x="270944" y="3660905"/>
              <a:ext cx="4573725" cy="6829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C2A6AD-414C-438A-B4E6-D39EBC815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1673"/>
            <a:stretch/>
          </p:blipFill>
          <p:spPr>
            <a:xfrm>
              <a:off x="264077" y="5244611"/>
              <a:ext cx="5333387" cy="123797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1DBFBB-3303-4E04-B93F-2F1DC4C3E2AC}"/>
                </a:ext>
              </a:extLst>
            </p:cNvPr>
            <p:cNvSpPr/>
            <p:nvPr/>
          </p:nvSpPr>
          <p:spPr>
            <a:xfrm>
              <a:off x="685800" y="3668233"/>
              <a:ext cx="1244009" cy="1734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773076-7B89-45BB-8C30-013D91513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14328" r="43355" b="-1"/>
            <a:stretch/>
          </p:blipFill>
          <p:spPr>
            <a:xfrm>
              <a:off x="234949" y="4647856"/>
              <a:ext cx="5219553" cy="5657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BAEE8DF-1F10-4869-89A3-080EC7B47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4077" y="4341310"/>
              <a:ext cx="4758070" cy="70024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B98BA6-06AF-4A65-AF7D-0FEE95E17AD5}"/>
                </a:ext>
              </a:extLst>
            </p:cNvPr>
            <p:cNvSpPr/>
            <p:nvPr/>
          </p:nvSpPr>
          <p:spPr>
            <a:xfrm flipV="1">
              <a:off x="276260" y="5195470"/>
              <a:ext cx="5264625" cy="4571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5868CA-06B5-4119-A5CF-B868DC1DD874}"/>
                </a:ext>
              </a:extLst>
            </p:cNvPr>
            <p:cNvSpPr/>
            <p:nvPr/>
          </p:nvSpPr>
          <p:spPr>
            <a:xfrm flipV="1">
              <a:off x="5142115" y="4750744"/>
              <a:ext cx="447109" cy="66977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08318485-707C-4AE5-9EC4-FA56FDE9886B}"/>
              </a:ext>
            </a:extLst>
          </p:cNvPr>
          <p:cNvSpPr/>
          <p:nvPr/>
        </p:nvSpPr>
        <p:spPr>
          <a:xfrm>
            <a:off x="5015060" y="5072528"/>
            <a:ext cx="853126" cy="1389545"/>
          </a:xfrm>
          <a:prstGeom prst="curvedLeftArrow">
            <a:avLst>
              <a:gd name="adj1" fmla="val 10404"/>
              <a:gd name="adj2" fmla="val 28281"/>
              <a:gd name="adj3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74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93F17-0A2C-4A12-885E-4AFB57B6A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I never recommend….</a:t>
            </a:r>
          </a:p>
          <a:p>
            <a:r>
              <a:rPr lang="en-US" dirty="0"/>
              <a:t>Can be mapped as well (See Appendix 1)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A850B0-DB4E-4234-98F9-50EB379E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Primary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53E4C-A38F-4DEA-B470-4407676BE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1" y="234951"/>
            <a:ext cx="1301973" cy="12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40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types of Java types can be mapped to databases:</a:t>
            </a:r>
          </a:p>
          <a:p>
            <a:pPr lvl="1"/>
            <a:r>
              <a:rPr lang="en-US" dirty="0"/>
              <a:t>Primitive types:  </a:t>
            </a:r>
            <a:r>
              <a:rPr lang="en-US" dirty="0" err="1"/>
              <a:t>int</a:t>
            </a:r>
            <a:r>
              <a:rPr lang="en-US" dirty="0"/>
              <a:t>, double, float</a:t>
            </a:r>
          </a:p>
          <a:p>
            <a:pPr lvl="1"/>
            <a:r>
              <a:rPr lang="en-US" dirty="0"/>
              <a:t>Wrapper classes:  Integer, Double, Float</a:t>
            </a:r>
          </a:p>
          <a:p>
            <a:pPr lvl="1"/>
            <a:r>
              <a:rPr lang="en-US" dirty="0"/>
              <a:t>Byte and Character arrays:  byte[], Byte[], char[], Character[]</a:t>
            </a:r>
          </a:p>
          <a:p>
            <a:pPr lvl="1"/>
            <a:r>
              <a:rPr lang="en-US" dirty="0"/>
              <a:t>Strings:  </a:t>
            </a:r>
            <a:r>
              <a:rPr lang="en-US" dirty="0" err="1"/>
              <a:t>java.lang.String</a:t>
            </a:r>
            <a:endParaRPr lang="en-US" dirty="0"/>
          </a:p>
          <a:p>
            <a:pPr lvl="1"/>
            <a:r>
              <a:rPr lang="en-US" dirty="0"/>
              <a:t>Large numeric types:  </a:t>
            </a:r>
            <a:r>
              <a:rPr lang="en-US" dirty="0" err="1"/>
              <a:t>java.math.BigInteger</a:t>
            </a:r>
            <a:r>
              <a:rPr lang="en-US" dirty="0"/>
              <a:t>, </a:t>
            </a:r>
            <a:r>
              <a:rPr lang="en-US" dirty="0" err="1"/>
              <a:t>java.math.BigDecimal</a:t>
            </a:r>
            <a:endParaRPr lang="en-US" dirty="0"/>
          </a:p>
          <a:p>
            <a:pPr lvl="1"/>
            <a:r>
              <a:rPr lang="en-US" dirty="0"/>
              <a:t>Date/time types:  </a:t>
            </a:r>
            <a:r>
              <a:rPr lang="en-US" dirty="0" err="1"/>
              <a:t>java.util.Date</a:t>
            </a:r>
            <a:r>
              <a:rPr lang="en-US" dirty="0"/>
              <a:t>, </a:t>
            </a:r>
            <a:r>
              <a:rPr lang="en-US" dirty="0" err="1"/>
              <a:t>java.util.Calendar</a:t>
            </a:r>
            <a:r>
              <a:rPr lang="en-US" dirty="0"/>
              <a:t>, </a:t>
            </a:r>
            <a:r>
              <a:rPr lang="en-US" dirty="0" err="1"/>
              <a:t>java.sql.Date</a:t>
            </a:r>
            <a:r>
              <a:rPr lang="en-US" dirty="0"/>
              <a:t>, </a:t>
            </a:r>
            <a:r>
              <a:rPr lang="en-US" dirty="0" err="1"/>
              <a:t>java.sql.Time</a:t>
            </a:r>
            <a:r>
              <a:rPr lang="en-US" dirty="0"/>
              <a:t>, </a:t>
            </a:r>
            <a:r>
              <a:rPr lang="en-US" dirty="0" err="1"/>
              <a:t>java.sql.TimeStamp</a:t>
            </a:r>
            <a:endParaRPr lang="en-US" dirty="0"/>
          </a:p>
          <a:p>
            <a:pPr lvl="1"/>
            <a:r>
              <a:rPr lang="en-US" dirty="0"/>
              <a:t>Enumerated types and user-defined types that implement the </a:t>
            </a:r>
            <a:r>
              <a:rPr lang="en-US" dirty="0" err="1"/>
              <a:t>Serializable</a:t>
            </a:r>
            <a:r>
              <a:rPr lang="en-US" dirty="0"/>
              <a:t> interface</a:t>
            </a:r>
          </a:p>
          <a:p>
            <a:pPr lvl="1"/>
            <a:r>
              <a:rPr lang="en-US" dirty="0"/>
              <a:t>Collections of basic and embeddable types.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Other (non-key) Attributes</a:t>
            </a:r>
          </a:p>
        </p:txBody>
      </p:sp>
    </p:spTree>
    <p:extLst>
      <p:ext uri="{BB962C8B-B14F-4D97-AF65-F5344CB8AC3E}">
        <p14:creationId xmlns:p14="http://schemas.microsoft.com/office/powerpoint/2010/main" val="3353239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533400" y="1828800"/>
          <a:ext cx="8077200" cy="4439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9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Overrides basic persistence.</a:t>
                      </a:r>
                      <a:r>
                        <a:rPr lang="en-US" sz="1700" baseline="0" dirty="0"/>
                        <a:t>  Has two parameters:</a:t>
                      </a:r>
                    </a:p>
                    <a:p>
                      <a:pPr marL="166688" indent="-166688">
                        <a:buFontTx/>
                        <a:buChar char="-"/>
                      </a:pPr>
                      <a:r>
                        <a:rPr lang="en-US" sz="1700" baseline="0" dirty="0"/>
                        <a:t>fetch (LAZY or EAGER): </a:t>
                      </a:r>
                      <a:r>
                        <a:rPr lang="en-US" baseline="0" dirty="0"/>
                        <a:t>  </a:t>
                      </a:r>
                      <a:br>
                        <a:rPr lang="en-US" baseline="0" dirty="0"/>
                      </a:br>
                      <a:r>
                        <a:rPr lang="en-US" sz="1400" i="1" baseline="0" dirty="0"/>
                        <a:t>data fetched eagerly on load, or lazily when asked for?</a:t>
                      </a:r>
                    </a:p>
                    <a:p>
                      <a:pPr marL="166688" indent="-166688" algn="l" defTabSz="914400" rtl="0" eaLnBrk="1" latinLnBrk="0" hangingPunct="1">
                        <a:buFontTx/>
                        <a:buChar char="-"/>
                      </a:pPr>
                      <a:r>
                        <a:rPr lang="en-US" sz="1700" baseline="0" dirty="0"/>
                        <a:t>optional  (true or false):  </a:t>
                      </a:r>
                      <a:r>
                        <a:rPr lang="en-US" sz="14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 value of attribute be null?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column properties:  </a:t>
                      </a:r>
                      <a:br>
                        <a:rPr lang="en-US" dirty="0"/>
                      </a:br>
                      <a:r>
                        <a:rPr lang="en-US" sz="14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name, size, unique?, </a:t>
                      </a:r>
                      <a:r>
                        <a:rPr lang="en-US" sz="1400" i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nullable</a:t>
                      </a:r>
                      <a:r>
                        <a:rPr lang="en-US" sz="14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?, </a:t>
                      </a:r>
                      <a:r>
                        <a:rPr lang="en-US" sz="1400" i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insertable</a:t>
                      </a:r>
                      <a:r>
                        <a:rPr lang="en-US" sz="14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?, editable?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@Lob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Attribute should be persisted to database as large object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@Temporal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 date/time</a:t>
                      </a:r>
                      <a:r>
                        <a:rPr lang="en-US" baseline="0" dirty="0"/>
                        <a:t> field as DATE, TIME or TIMESTAMP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@Transient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should NOT be map </a:t>
                      </a:r>
                      <a:r>
                        <a:rPr lang="en-US" baseline="0" dirty="0"/>
                        <a:t>to database, 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   e.g., for calculated fields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@Enumerated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should be persisted as a enumerated type.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Explicitly states whether to</a:t>
                      </a:r>
                      <a:r>
                        <a:rPr lang="en-US" baseline="0" dirty="0"/>
                        <a:t> use FIELD-based or PROPERTY-based access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JPA Annotations</a:t>
            </a:r>
          </a:p>
        </p:txBody>
      </p:sp>
    </p:spTree>
    <p:extLst>
      <p:ext uri="{BB962C8B-B14F-4D97-AF65-F5344CB8AC3E}">
        <p14:creationId xmlns:p14="http://schemas.microsoft.com/office/powerpoint/2010/main" val="173702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A Customer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600200"/>
            <a:ext cx="6629400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   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Entity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  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Customer 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Id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GeneratedValue</a:t>
            </a: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Long 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        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b="1" dirty="0" err="1">
                <a:solidFill>
                  <a:srgbClr val="2A00FF"/>
                </a:solidFill>
                <a:latin typeface="Courier New"/>
              </a:rPr>
              <a:t>firstName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b="1" dirty="0" err="1">
                <a:solidFill>
                  <a:srgbClr val="2A00FF"/>
                </a:solidFill>
                <a:latin typeface="Courier New"/>
              </a:rPr>
              <a:t>lastName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email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b="1" dirty="0" err="1">
                <a:solidFill>
                  <a:srgbClr val="2A00FF"/>
                </a:solidFill>
                <a:latin typeface="Courier New"/>
              </a:rPr>
              <a:t>phoneNumber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Temporal(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TemporalType.DATE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Date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2A00FF"/>
                </a:solidFill>
                <a:latin typeface="Courier New"/>
              </a:rPr>
              <a:t>dateOfBirth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Temporal(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TemporalType.TIMESTAMP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Date </a:t>
            </a:r>
            <a:r>
              <a:rPr lang="en-US" sz="1600" b="1" dirty="0" err="1">
                <a:solidFill>
                  <a:srgbClr val="2A00FF"/>
                </a:solidFill>
                <a:latin typeface="Courier New"/>
              </a:rPr>
              <a:t>creationDate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   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// Constructors, getters, setters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5791200"/>
            <a:ext cx="7378534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mappings allows you to use </a:t>
            </a:r>
            <a:r>
              <a:rPr lang="en-US" dirty="0" err="1">
                <a:solidFill>
                  <a:srgbClr val="FF0000"/>
                </a:solidFill>
              </a:rPr>
              <a:t>java.util.Date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java.util.Calendar</a:t>
            </a:r>
            <a:r>
              <a:rPr lang="en-US" dirty="0">
                <a:solidFill>
                  <a:srgbClr val="FF0000"/>
                </a:solidFill>
              </a:rPr>
              <a:t> to store data and represent it as you would like in your application.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7200" y="3962400"/>
            <a:ext cx="990600" cy="18288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31077"/>
            <a:ext cx="2641600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V="1">
            <a:off x="457200" y="4419600"/>
            <a:ext cx="990600" cy="13716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553200" y="3655874"/>
            <a:ext cx="2184400" cy="175432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translation to create table SQL.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Specific to database identified in persistence.xml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340434" y="3276600"/>
            <a:ext cx="0" cy="404682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45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48483-88AE-4CB8-B3D6-B12353854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JPA libraries to the Build Path in a new Library</a:t>
            </a:r>
            <a:br>
              <a:rPr lang="en-US" dirty="0"/>
            </a:br>
            <a:r>
              <a:rPr lang="en-US" dirty="0"/>
              <a:t>(found in </a:t>
            </a:r>
            <a:r>
              <a:rPr lang="en-US" dirty="0" err="1"/>
              <a:t>jlib</a:t>
            </a:r>
            <a:r>
              <a:rPr lang="en-US" dirty="0"/>
              <a:t> folder)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73983-ACDB-4807-87A5-610FB109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set up  </a:t>
            </a:r>
            <a:r>
              <a:rPr lang="en-US" sz="2400" dirty="0"/>
              <a:t>(3)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0D21A-E3E6-4E27-8BC3-CE1855BCD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22"/>
          <a:stretch/>
        </p:blipFill>
        <p:spPr>
          <a:xfrm>
            <a:off x="534261" y="2536721"/>
            <a:ext cx="8454263" cy="2441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72A3F-84A8-452C-B5B4-AFF1641E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251" y="4210900"/>
            <a:ext cx="3698500" cy="259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76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642871"/>
            <a:ext cx="2286001" cy="87172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id = 107</a:t>
            </a:r>
          </a:p>
          <a:p>
            <a:pPr>
              <a:spcAft>
                <a:spcPts val="0"/>
              </a:spcAft>
            </a:pPr>
            <a:r>
              <a:rPr lang="en-US" dirty="0"/>
              <a:t>title = "Fake It"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A Track from an Album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703016"/>
            <a:ext cx="6629400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Entity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Track {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Id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GeneratedValue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(strategy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GenerationType.AUTO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Long 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@Column(name = "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song_title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", updatable = false)</a:t>
            </a:r>
            <a:endParaRPr lang="en-US" sz="1600" b="1" dirty="0">
              <a:solidFill>
                <a:srgbClr val="000000"/>
              </a:solidFill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Float 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duration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Basic(fetch =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FetchType.LAZY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Lob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byte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[] 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wav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@Column(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nullable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false);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description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// Constructors, getters, setters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743200" y="1642871"/>
            <a:ext cx="6096000" cy="871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/>
              <a:t>duration = 3.233</a:t>
            </a:r>
          </a:p>
          <a:p>
            <a:pPr>
              <a:spcAft>
                <a:spcPts val="0"/>
              </a:spcAft>
            </a:pPr>
            <a:r>
              <a:rPr lang="en-US" dirty="0"/>
              <a:t>description = "from 'Finding Beauty in Negative </a:t>
            </a:r>
            <a:br>
              <a:rPr lang="en-US" dirty="0"/>
            </a:br>
            <a:r>
              <a:rPr lang="en-US" dirty="0"/>
              <a:t>                          Spaces' by </a:t>
            </a:r>
            <a:r>
              <a:rPr lang="en-US" dirty="0" err="1"/>
              <a:t>Seether</a:t>
            </a:r>
            <a:r>
              <a:rPr lang="en-US" dirty="0"/>
              <a:t>"</a:t>
            </a:r>
          </a:p>
        </p:txBody>
      </p:sp>
      <p:pic>
        <p:nvPicPr>
          <p:cNvPr id="4098" name="Picture 2" descr="http://t3.gstatic.com/images?q=tbn:ANd9GcTUkcrhdHFgDixVRIiRDr4TIC5psvGv7sCGgkzxfLQW0Er7sM4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667000"/>
            <a:ext cx="1833356" cy="18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943601" y="4674275"/>
            <a:ext cx="2882734" cy="203132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a </a:t>
            </a:r>
            <a:r>
              <a:rPr lang="en-US" dirty="0" err="1">
                <a:solidFill>
                  <a:srgbClr val="FF0000"/>
                </a:solidFill>
              </a:rPr>
              <a:t>FetchType</a:t>
            </a:r>
            <a:r>
              <a:rPr lang="en-US" dirty="0">
                <a:solidFill>
                  <a:srgbClr val="FF0000"/>
                </a:solidFill>
              </a:rPr>
              <a:t> of LAZY as the large wav files will take significant time to load.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Better to load them only when user clicks on a song to play the track.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267200" y="5105400"/>
            <a:ext cx="1676402" cy="76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795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1952" y="4495800"/>
            <a:ext cx="8407893" cy="1905000"/>
          </a:xfrm>
        </p:spPr>
        <p:txBody>
          <a:bodyPr/>
          <a:lstStyle/>
          <a:p>
            <a:r>
              <a:rPr lang="en-US" dirty="0"/>
              <a:t>Suppose the ISBN field was set with annotation:</a:t>
            </a:r>
            <a:br>
              <a:rPr lang="en-US" dirty="0"/>
            </a:br>
            <a:r>
              <a:rPr lang="en-US" dirty="0"/>
              <a:t>   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@Column(updatable = false)</a:t>
            </a:r>
          </a:p>
          <a:p>
            <a:r>
              <a:rPr lang="en-US" dirty="0"/>
              <a:t>The </a:t>
            </a:r>
            <a:r>
              <a:rPr lang="en-US" i="1" dirty="0"/>
              <a:t>Entity</a:t>
            </a:r>
            <a:r>
              <a:rPr lang="en-US" dirty="0"/>
              <a:t> attribute could still change in memory, but it will </a:t>
            </a:r>
            <a:r>
              <a:rPr lang="en-US" u="sng" dirty="0"/>
              <a:t>not</a:t>
            </a:r>
            <a:r>
              <a:rPr lang="en-US" dirty="0"/>
              <a:t> be synchronized with the database.</a:t>
            </a:r>
          </a:p>
          <a:p>
            <a:r>
              <a:rPr lang="en-US" dirty="0"/>
              <a:t>The generated SQL UPDATE command will not include the ISBN column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Annotations Operate at DB Level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r="28967" b="6170"/>
          <a:stretch/>
        </p:blipFill>
        <p:spPr bwMode="auto">
          <a:xfrm>
            <a:off x="228601" y="2209800"/>
            <a:ext cx="37147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048" y="2209800"/>
            <a:ext cx="307657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16324" y="172033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7400" y="1720334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Table</a:t>
            </a:r>
          </a:p>
        </p:txBody>
      </p:sp>
    </p:spTree>
    <p:extLst>
      <p:ext uri="{BB962C8B-B14F-4D97-AF65-F5344CB8AC3E}">
        <p14:creationId xmlns:p14="http://schemas.microsoft.com/office/powerpoint/2010/main" val="2271749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533400" y="2458720"/>
          <a:ext cx="8001000" cy="257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ElementCollection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a collection of instances of a basic type or embeddable class.  Must be specified if collection is to be mapped via a collection table.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Collection</a:t>
                      </a:r>
                      <a:r>
                        <a:rPr lang="en-US" sz="1700" baseline="0" dirty="0" err="1"/>
                        <a:t>Table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customize details of the collection table (i.e., the table that will join the entity table with the basic types table) such as its name.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MapKeyColumn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Specify the mapping for the key column of the map.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JPA Annotations</a:t>
            </a:r>
          </a:p>
        </p:txBody>
      </p:sp>
    </p:spTree>
    <p:extLst>
      <p:ext uri="{BB962C8B-B14F-4D97-AF65-F5344CB8AC3E}">
        <p14:creationId xmlns:p14="http://schemas.microsoft.com/office/powerpoint/2010/main" val="1634575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Enumerated type definition consists of a wrapper that uses the word </a:t>
            </a:r>
            <a:r>
              <a:rPr lang="en-US" dirty="0" err="1">
                <a:solidFill>
                  <a:schemeClr val="accent2"/>
                </a:solidFill>
              </a:rPr>
              <a:t>enum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rather than </a:t>
            </a:r>
            <a:r>
              <a:rPr lang="en-US" dirty="0">
                <a:solidFill>
                  <a:schemeClr val="accent2"/>
                </a:solidFill>
              </a:rPr>
              <a:t>class.</a:t>
            </a:r>
          </a:p>
          <a:p>
            <a:r>
              <a:rPr lang="en-US" dirty="0" err="1"/>
              <a:t>Enums</a:t>
            </a:r>
            <a:r>
              <a:rPr lang="en-US" dirty="0"/>
              <a:t> are simply a list of variable names denoting the set of values that belong to this type.  Assigned values in order (0, 1, 2, …)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Enumerations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81000" y="3429000"/>
            <a:ext cx="54864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enum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Commands {</a:t>
            </a:r>
          </a:p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  // A value for each command</a:t>
            </a:r>
          </a:p>
          <a:p>
            <a:r>
              <a:rPr lang="en-US" sz="1600" i="1" dirty="0">
                <a:solidFill>
                  <a:srgbClr val="0000C0"/>
                </a:solidFill>
                <a:latin typeface="Courier New"/>
              </a:rPr>
              <a:t>  SUBMIT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>
                <a:solidFill>
                  <a:srgbClr val="0000C0"/>
                </a:solidFill>
                <a:latin typeface="Courier New"/>
              </a:rPr>
              <a:t>CANCEL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>
                <a:solidFill>
                  <a:srgbClr val="0000C0"/>
                </a:solidFill>
                <a:latin typeface="Courier New"/>
              </a:rPr>
              <a:t>HELP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enum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CreditCardType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  // Credit cards supported by online store</a:t>
            </a:r>
          </a:p>
          <a:p>
            <a:r>
              <a:rPr lang="en-US" sz="1600" i="1" dirty="0">
                <a:solidFill>
                  <a:srgbClr val="0000C0"/>
                </a:solidFill>
                <a:latin typeface="Courier New"/>
              </a:rPr>
              <a:t>  VISA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>
                <a:solidFill>
                  <a:srgbClr val="0000C0"/>
                </a:solidFill>
                <a:latin typeface="Courier New"/>
              </a:rPr>
              <a:t>MASTER_CARD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>
                <a:solidFill>
                  <a:srgbClr val="0000C0"/>
                </a:solidFill>
                <a:latin typeface="Courier New"/>
              </a:rPr>
              <a:t>AMERICAN_EXPRESS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5801096" y="4563070"/>
            <a:ext cx="31776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VISA = 0;</a:t>
            </a:r>
          </a:p>
          <a:p>
            <a:r>
              <a:rPr lang="en-US" dirty="0">
                <a:solidFill>
                  <a:srgbClr val="FF0000"/>
                </a:solidFill>
              </a:rPr>
              <a:t>      MASTER_CARD = 1;</a:t>
            </a:r>
          </a:p>
          <a:p>
            <a:r>
              <a:rPr lang="en-US" dirty="0">
                <a:solidFill>
                  <a:srgbClr val="FF0000"/>
                </a:solidFill>
                <a:sym typeface="Wingdings"/>
              </a:rPr>
              <a:t>  </a:t>
            </a:r>
            <a:r>
              <a:rPr lang="en-US" dirty="0">
                <a:solidFill>
                  <a:srgbClr val="FF0000"/>
                </a:solidFill>
              </a:rPr>
              <a:t>AMERICAN_EXPRESS = 2;</a:t>
            </a:r>
          </a:p>
        </p:txBody>
      </p:sp>
    </p:spTree>
    <p:extLst>
      <p:ext uri="{BB962C8B-B14F-4D97-AF65-F5344CB8AC3E}">
        <p14:creationId xmlns:p14="http://schemas.microsoft.com/office/powerpoint/2010/main" val="1482879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1460999"/>
          </a:xfrm>
        </p:spPr>
        <p:txBody>
          <a:bodyPr/>
          <a:lstStyle/>
          <a:p>
            <a:r>
              <a:rPr lang="en-US" dirty="0"/>
              <a:t>Default mapping of </a:t>
            </a:r>
            <a:r>
              <a:rPr lang="en-US" dirty="0" err="1"/>
              <a:t>enum</a:t>
            </a:r>
            <a:r>
              <a:rPr lang="en-US" dirty="0"/>
              <a:t> types is ORDINAL, corresponding to an integer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Enumerations  </a:t>
            </a:r>
            <a:r>
              <a:rPr lang="en-US" sz="2400" dirty="0"/>
              <a:t>(2)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43601" y="2819400"/>
            <a:ext cx="2882734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Without the @Enumerated annotation, </a:t>
            </a:r>
            <a:r>
              <a:rPr lang="en-US" dirty="0" err="1">
                <a:solidFill>
                  <a:srgbClr val="FF0000"/>
                </a:solidFill>
              </a:rPr>
              <a:t>creditCardType</a:t>
            </a:r>
            <a:r>
              <a:rPr lang="en-US" dirty="0">
                <a:solidFill>
                  <a:srgbClr val="FF0000"/>
                </a:solidFill>
              </a:rPr>
              <a:t> would map to the database as the integer value.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Now, for example, "MASTER_CARD" would be persisted in database instead of the integer 1.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202519"/>
            <a:ext cx="5257800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enum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CreditCardType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r>
              <a:rPr lang="en-US" sz="1600" dirty="0">
                <a:solidFill>
                  <a:srgbClr val="3F7F5F"/>
                </a:solidFill>
                <a:latin typeface="Courier New"/>
              </a:rPr>
              <a:t>// Credit cards supported by online store</a:t>
            </a:r>
          </a:p>
          <a:p>
            <a:r>
              <a:rPr lang="en-US" sz="1600" i="1" dirty="0">
                <a:solidFill>
                  <a:srgbClr val="0000C0"/>
                </a:solidFill>
                <a:latin typeface="Courier New"/>
              </a:rPr>
              <a:t>VISA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>
                <a:solidFill>
                  <a:srgbClr val="0000C0"/>
                </a:solidFill>
                <a:latin typeface="Courier New"/>
              </a:rPr>
              <a:t>MASTER_CARD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i="1" dirty="0">
                <a:solidFill>
                  <a:srgbClr val="0000C0"/>
                </a:solidFill>
                <a:latin typeface="Courier New"/>
              </a:rPr>
              <a:t>AMERICAN_EXPRESS</a:t>
            </a:r>
            <a:r>
              <a:rPr lang="en-US" sz="1600" i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}</a:t>
            </a:r>
            <a:endParaRPr lang="en-US" sz="1600" dirty="0"/>
          </a:p>
          <a:p>
            <a:endParaRPr lang="en-US" sz="16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Entity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@Table(name = "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credit_card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")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CreditCard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Id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b="1" dirty="0">
                <a:solidFill>
                  <a:srgbClr val="2A00FF"/>
                </a:solidFill>
                <a:latin typeface="Courier New"/>
              </a:rPr>
              <a:t>number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600" b="1" dirty="0" err="1">
                <a:solidFill>
                  <a:srgbClr val="2A00FF"/>
                </a:solidFill>
                <a:latin typeface="Courier New"/>
              </a:rPr>
              <a:t>expiryDate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Integer </a:t>
            </a:r>
            <a:r>
              <a:rPr lang="en-US" sz="1600" b="1" dirty="0" err="1">
                <a:solidFill>
                  <a:srgbClr val="2A00FF"/>
                </a:solidFill>
                <a:latin typeface="Courier New"/>
              </a:rPr>
              <a:t>controlNumber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@Enumerated(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EnumType.STRING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CreditCardType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2A00FF"/>
                </a:solidFill>
                <a:latin typeface="Courier New"/>
              </a:rPr>
              <a:t>creditCardType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@Column(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nullable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= false);</a:t>
            </a:r>
          </a:p>
          <a:p>
            <a:endParaRPr lang="en-US" sz="1600" dirty="0"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</a:t>
            </a:r>
            <a:r>
              <a:rPr lang="en-US" sz="1600" dirty="0">
                <a:solidFill>
                  <a:srgbClr val="3F7F5F"/>
                </a:solidFill>
                <a:latin typeface="Courier New"/>
              </a:rPr>
              <a:t>// Constructors, getters, setters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419600" y="5334000"/>
            <a:ext cx="1447800" cy="1524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80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17206"/>
            <a:ext cx="8381260" cy="1054394"/>
          </a:xfrm>
        </p:spPr>
        <p:txBody>
          <a:bodyPr/>
          <a:lstStyle/>
          <a:p>
            <a:r>
              <a:rPr lang="en-US" dirty="0"/>
              <a:t>Full List of JPA Annotations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3600" y="990600"/>
            <a:ext cx="6628660" cy="30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914400"/>
            <a:ext cx="8407893" cy="44074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Available at:  </a:t>
            </a:r>
            <a:r>
              <a:rPr lang="en-US" sz="1300" u="sng" dirty="0"/>
              <a:t>http://www.oracle.com/technetwork/middleware/ias/toplink-jpa-annotations-096251.html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DEF76-6517-4A64-BD0B-C79F3E72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1640266"/>
            <a:ext cx="6390276" cy="52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54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</a:t>
            </a:r>
            <a:br>
              <a:rPr lang="en-US" dirty="0"/>
            </a:br>
            <a:r>
              <a:rPr lang="en-US" sz="2800" dirty="0"/>
              <a:t>Fields versus Properties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1595021"/>
            <a:ext cx="5475514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 public </a:t>
            </a:r>
            <a:r>
              <a:rPr lang="en-US" sz="1600" dirty="0">
                <a:latin typeface="Courier New"/>
              </a:rPr>
              <a:t>class Book {</a:t>
            </a:r>
            <a:endParaRPr lang="en-US" sz="16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600" dirty="0">
                <a:solidFill>
                  <a:srgbClr val="646464"/>
                </a:solidFill>
                <a:latin typeface="Courier New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Long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title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Float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price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String description;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isbn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Integer </a:t>
            </a:r>
            <a:r>
              <a:rPr lang="en-US" sz="1600" b="1" dirty="0" err="1">
                <a:solidFill>
                  <a:srgbClr val="0000C0"/>
                </a:solidFill>
                <a:latin typeface="Courier New"/>
              </a:rPr>
              <a:t>nbOfPage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Boolean </a:t>
            </a:r>
            <a:r>
              <a:rPr lang="en-US" sz="1600" b="1" dirty="0">
                <a:solidFill>
                  <a:srgbClr val="0000C0"/>
                </a:solidFill>
                <a:latin typeface="Courier New"/>
              </a:rPr>
              <a:t>illustrations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600" dirty="0">
              <a:latin typeface="Courier New"/>
            </a:endParaRPr>
          </a:p>
          <a:p>
            <a:endParaRPr lang="en-US" sz="1600" b="1" dirty="0">
              <a:solidFill>
                <a:srgbClr val="7F0055"/>
              </a:solidFill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Long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 	return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id;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}</a:t>
            </a:r>
            <a:endParaRPr lang="en-US" sz="1600" dirty="0"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setId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(Long id) {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 	this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.id = id;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}</a:t>
            </a:r>
            <a:endParaRPr lang="en-US" sz="1600" dirty="0"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getTitle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 	return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title;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}</a:t>
            </a:r>
            <a:endParaRPr lang="en-US" sz="1600" dirty="0">
              <a:latin typeface="Courier New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setTitle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(String title) {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/>
              </a:rPr>
              <a:t>	</a:t>
            </a:r>
            <a:r>
              <a:rPr lang="en-US" sz="16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.title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= title;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} 	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627913" y="1676400"/>
            <a:ext cx="34267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  Object attributes are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   referred to as "fields"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   Fields which have getter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   and setter methods are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      referred to as "properties"</a:t>
            </a: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itchFamily="2" charset="2"/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35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Two Ways </a:t>
            </a:r>
            <a:br>
              <a:rPr lang="en-US" dirty="0"/>
            </a:br>
            <a:r>
              <a:rPr lang="en-US" dirty="0"/>
              <a:t>to Annotate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"/>
          <a:stretch/>
        </p:blipFill>
        <p:spPr bwMode="auto">
          <a:xfrm>
            <a:off x="0" y="0"/>
            <a:ext cx="5410200" cy="308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90800"/>
            <a:ext cx="5283200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3191470"/>
            <a:ext cx="27288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sym typeface="Wingdings"/>
              </a:rPr>
              <a:t></a:t>
            </a:r>
            <a:r>
              <a:rPr lang="en-US" dirty="0">
                <a:solidFill>
                  <a:schemeClr val="accent2"/>
                </a:solidFill>
              </a:rPr>
              <a:t>  In the field declaration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      section of the class.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      </a:t>
            </a:r>
            <a:r>
              <a:rPr lang="en-US" b="1" u="sng" dirty="0">
                <a:solidFill>
                  <a:schemeClr val="accent2"/>
                </a:solidFill>
              </a:rPr>
              <a:t>field-based access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1257300" y="4306669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Before the "getters" </a:t>
            </a:r>
          </a:p>
          <a:p>
            <a:r>
              <a:rPr lang="en-US" dirty="0">
                <a:solidFill>
                  <a:schemeClr val="accent2"/>
                </a:solidFill>
              </a:rPr>
              <a:t>for each field.           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</a:p>
          <a:p>
            <a:r>
              <a:rPr lang="en-US" b="1" u="sng" dirty="0">
                <a:solidFill>
                  <a:schemeClr val="accent2"/>
                </a:solidFill>
                <a:sym typeface="Wingdings" pitchFamily="2" charset="2"/>
              </a:rPr>
              <a:t>property-based access</a:t>
            </a:r>
            <a:endParaRPr lang="en-US" b="1" u="sng" dirty="0">
              <a:solidFill>
                <a:schemeClr val="accent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28600" y="4191000"/>
            <a:ext cx="3352800" cy="0"/>
          </a:xfrm>
          <a:prstGeom prst="line">
            <a:avLst/>
          </a:prstGeom>
          <a:ln w="38100" cmpd="dbl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60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most part, yes.</a:t>
            </a:r>
          </a:p>
          <a:p>
            <a:r>
              <a:rPr lang="en-US" dirty="0"/>
              <a:t>However, getters and setters can be overridden by subclasses</a:t>
            </a:r>
          </a:p>
          <a:p>
            <a:pPr lvl="1"/>
            <a:r>
              <a:rPr lang="en-US" dirty="0"/>
              <a:t>Subclasses will not repeat the fields from the parent classes, so using property-based annotations might be needed</a:t>
            </a:r>
          </a:p>
          <a:p>
            <a:pPr lvl="1"/>
            <a:r>
              <a:rPr lang="en-US" dirty="0"/>
              <a:t>Getters may include logic that </a:t>
            </a:r>
            <a:r>
              <a:rPr lang="en-US" u="sng" dirty="0"/>
              <a:t>should not</a:t>
            </a:r>
            <a:r>
              <a:rPr lang="en-US" dirty="0"/>
              <a:t> be executed at the time of loading an instance of your entity from the database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They Equivalent?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86400" y="4583000"/>
            <a:ext cx="2743200" cy="1447800"/>
            <a:chOff x="5486400" y="4724400"/>
            <a:chExt cx="2743200" cy="1447800"/>
          </a:xfrm>
        </p:grpSpPr>
        <p:sp>
          <p:nvSpPr>
            <p:cNvPr id="9" name="Can 8"/>
            <p:cNvSpPr/>
            <p:nvPr/>
          </p:nvSpPr>
          <p:spPr>
            <a:xfrm>
              <a:off x="5486400" y="4724400"/>
              <a:ext cx="2743200" cy="1447800"/>
            </a:xfrm>
            <a:prstGeom prst="can">
              <a:avLst>
                <a:gd name="adj" fmla="val 1780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238" y="5067300"/>
              <a:ext cx="2295525" cy="102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754450"/>
            <a:ext cx="33528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4800" y="5878400"/>
            <a:ext cx="3886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Java class splits EMP_NAME for more usability.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86200" y="5401903"/>
            <a:ext cx="160020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&quot;No&quot; Symbol 21"/>
          <p:cNvSpPr/>
          <p:nvPr/>
        </p:nvSpPr>
        <p:spPr>
          <a:xfrm>
            <a:off x="4471286" y="5239978"/>
            <a:ext cx="430030" cy="323850"/>
          </a:xfrm>
          <a:prstGeom prst="noSmoking">
            <a:avLst>
              <a:gd name="adj" fmla="val 7467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86200" y="3973400"/>
            <a:ext cx="2057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You cannot map a Java field to EMP_NAME 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710051" y="4454350"/>
            <a:ext cx="228599" cy="69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585BD3-3D4A-4CF9-B008-F846C9D21AFE}"/>
              </a:ext>
            </a:extLst>
          </p:cNvPr>
          <p:cNvSpPr txBox="1"/>
          <p:nvPr/>
        </p:nvSpPr>
        <p:spPr>
          <a:xfrm>
            <a:off x="5139510" y="6254685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endParaRPr lang="en-US" sz="1800" b="0" dirty="0" err="1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F09B5D-B164-4149-BF6C-8F0835602EFB}"/>
              </a:ext>
            </a:extLst>
          </p:cNvPr>
          <p:cNvSpPr txBox="1"/>
          <p:nvPr/>
        </p:nvSpPr>
        <p:spPr>
          <a:xfrm>
            <a:off x="3239469" y="6346766"/>
            <a:ext cx="294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400" b="0" dirty="0">
                <a:solidFill>
                  <a:srgbClr val="7030A0"/>
                </a:solidFill>
                <a:latin typeface="Comic Sans MS" panose="030F0702030302020204" pitchFamily="66" charset="0"/>
              </a:rPr>
              <a:t>See next slide for how to accomplish this</a:t>
            </a:r>
          </a:p>
        </p:txBody>
      </p:sp>
    </p:spTree>
    <p:extLst>
      <p:ext uri="{BB962C8B-B14F-4D97-AF65-F5344CB8AC3E}">
        <p14:creationId xmlns:p14="http://schemas.microsoft.com/office/powerpoint/2010/main" val="1655563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05400" y="3886200"/>
            <a:ext cx="3835893" cy="1905000"/>
          </a:xfrm>
        </p:spPr>
        <p:txBody>
          <a:bodyPr/>
          <a:lstStyle/>
          <a:p>
            <a:r>
              <a:rPr lang="en-US" dirty="0"/>
              <a:t>Putting annotations on methods forces JPA to access properties via methods. </a:t>
            </a:r>
          </a:p>
          <a:p>
            <a:r>
              <a:rPr lang="en-US" dirty="0"/>
              <a:t>It makes sense when internal state of your object differs from the database schema</a:t>
            </a:r>
          </a:p>
          <a:p>
            <a:r>
              <a:rPr lang="en-US" dirty="0"/>
              <a:t>Note use of @Transient annotation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59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 Using @Access Notation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638800" y="2343150"/>
            <a:ext cx="2743200" cy="1447800"/>
            <a:chOff x="5486400" y="4724400"/>
            <a:chExt cx="2743200" cy="1447800"/>
          </a:xfrm>
        </p:grpSpPr>
        <p:sp>
          <p:nvSpPr>
            <p:cNvPr id="9" name="Can 8"/>
            <p:cNvSpPr/>
            <p:nvPr/>
          </p:nvSpPr>
          <p:spPr>
            <a:xfrm>
              <a:off x="5486400" y="4724400"/>
              <a:ext cx="2743200" cy="1447800"/>
            </a:xfrm>
            <a:prstGeom prst="can">
              <a:avLst>
                <a:gd name="adj" fmla="val 1780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238" y="5067300"/>
              <a:ext cx="2295525" cy="102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97775"/>
            <a:ext cx="33528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4800" y="6019800"/>
            <a:ext cx="3886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Java class splits EMP_NAME for more usability.</a:t>
            </a:r>
          </a:p>
        </p:txBody>
      </p:sp>
      <p:cxnSp>
        <p:nvCxnSpPr>
          <p:cNvPr id="20" name="Straight Arrow Connector 19"/>
          <p:cNvCxnSpPr>
            <a:stCxn id="11270" idx="3"/>
          </p:cNvCxnSpPr>
          <p:nvPr/>
        </p:nvCxnSpPr>
        <p:spPr>
          <a:xfrm>
            <a:off x="3657600" y="2050225"/>
            <a:ext cx="1981202" cy="34982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&quot;No&quot; Symbol 21"/>
          <p:cNvSpPr/>
          <p:nvPr/>
        </p:nvSpPr>
        <p:spPr>
          <a:xfrm>
            <a:off x="4433186" y="2058637"/>
            <a:ext cx="430030" cy="323850"/>
          </a:xfrm>
          <a:prstGeom prst="noSmoking">
            <a:avLst>
              <a:gd name="adj" fmla="val 7467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28013" y="1618470"/>
            <a:ext cx="2057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You cannot map a Java </a:t>
            </a:r>
            <a:r>
              <a:rPr lang="en-US" sz="1400" b="1" u="sng" dirty="0"/>
              <a:t>field</a:t>
            </a:r>
            <a:r>
              <a:rPr lang="en-US" sz="1400" u="sng" dirty="0"/>
              <a:t> </a:t>
            </a:r>
            <a:r>
              <a:rPr lang="en-US" sz="1400" dirty="0"/>
              <a:t> to EMP_NAME 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898212" y="1828800"/>
            <a:ext cx="511988" cy="277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" b="5687"/>
          <a:stretch/>
        </p:blipFill>
        <p:spPr bwMode="auto">
          <a:xfrm>
            <a:off x="304800" y="2734294"/>
            <a:ext cx="4622800" cy="412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657601" y="2704253"/>
            <a:ext cx="1676399" cy="13849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You </a:t>
            </a:r>
            <a:r>
              <a:rPr lang="en-US" sz="1400" i="1" dirty="0">
                <a:solidFill>
                  <a:srgbClr val="C00000"/>
                </a:solidFill>
              </a:rPr>
              <a:t>can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map a Java </a:t>
            </a:r>
            <a:r>
              <a:rPr lang="en-US" sz="1400" b="1" u="sng" dirty="0"/>
              <a:t>property </a:t>
            </a:r>
            <a:r>
              <a:rPr lang="en-US" sz="1400" b="1" dirty="0"/>
              <a:t> </a:t>
            </a:r>
            <a:r>
              <a:rPr lang="en-US" sz="1400" dirty="0"/>
              <a:t>to EMP_NAME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733800" y="3513686"/>
            <a:ext cx="1752600" cy="23537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648199" y="3513686"/>
            <a:ext cx="0" cy="277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2543853" y="6202861"/>
            <a:ext cx="885147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E7E17E-AAA3-46CE-958C-FB5262CE92B5}"/>
              </a:ext>
            </a:extLst>
          </p:cNvPr>
          <p:cNvSpPr/>
          <p:nvPr/>
        </p:nvSpPr>
        <p:spPr>
          <a:xfrm>
            <a:off x="719605" y="3958352"/>
            <a:ext cx="1302444" cy="279130"/>
          </a:xfrm>
          <a:custGeom>
            <a:avLst/>
            <a:gdLst>
              <a:gd name="connsiteX0" fmla="*/ 651996 w 651996"/>
              <a:gd name="connsiteY0" fmla="*/ 81164 h 279130"/>
              <a:gd name="connsiteX1" fmla="*/ 651996 w 651996"/>
              <a:gd name="connsiteY1" fmla="*/ 81164 h 279130"/>
              <a:gd name="connsiteX2" fmla="*/ 609575 w 651996"/>
              <a:gd name="connsiteY2" fmla="*/ 71737 h 279130"/>
              <a:gd name="connsiteX3" fmla="*/ 595435 w 651996"/>
              <a:gd name="connsiteY3" fmla="*/ 67023 h 279130"/>
              <a:gd name="connsiteX4" fmla="*/ 576581 w 651996"/>
              <a:gd name="connsiteY4" fmla="*/ 38743 h 279130"/>
              <a:gd name="connsiteX5" fmla="*/ 520020 w 651996"/>
              <a:gd name="connsiteY5" fmla="*/ 24603 h 279130"/>
              <a:gd name="connsiteX6" fmla="*/ 425752 w 651996"/>
              <a:gd name="connsiteY6" fmla="*/ 10463 h 279130"/>
              <a:gd name="connsiteX7" fmla="*/ 251356 w 651996"/>
              <a:gd name="connsiteY7" fmla="*/ 10463 h 279130"/>
              <a:gd name="connsiteX8" fmla="*/ 232503 w 651996"/>
              <a:gd name="connsiteY8" fmla="*/ 19889 h 279130"/>
              <a:gd name="connsiteX9" fmla="*/ 213649 w 651996"/>
              <a:gd name="connsiteY9" fmla="*/ 24603 h 279130"/>
              <a:gd name="connsiteX10" fmla="*/ 161802 w 651996"/>
              <a:gd name="connsiteY10" fmla="*/ 34030 h 279130"/>
              <a:gd name="connsiteX11" fmla="*/ 124095 w 651996"/>
              <a:gd name="connsiteY11" fmla="*/ 43456 h 279130"/>
              <a:gd name="connsiteX12" fmla="*/ 95814 w 651996"/>
              <a:gd name="connsiteY12" fmla="*/ 52883 h 279130"/>
              <a:gd name="connsiteX13" fmla="*/ 67534 w 651996"/>
              <a:gd name="connsiteY13" fmla="*/ 76450 h 279130"/>
              <a:gd name="connsiteX14" fmla="*/ 39253 w 651996"/>
              <a:gd name="connsiteY14" fmla="*/ 85877 h 279130"/>
              <a:gd name="connsiteX15" fmla="*/ 29827 w 651996"/>
              <a:gd name="connsiteY15" fmla="*/ 100017 h 279130"/>
              <a:gd name="connsiteX16" fmla="*/ 6259 w 651996"/>
              <a:gd name="connsiteY16" fmla="*/ 118871 h 279130"/>
              <a:gd name="connsiteX17" fmla="*/ 6259 w 651996"/>
              <a:gd name="connsiteY17" fmla="*/ 189572 h 279130"/>
              <a:gd name="connsiteX18" fmla="*/ 15686 w 651996"/>
              <a:gd name="connsiteY18" fmla="*/ 203712 h 279130"/>
              <a:gd name="connsiteX19" fmla="*/ 29827 w 651996"/>
              <a:gd name="connsiteY19" fmla="*/ 208425 h 279130"/>
              <a:gd name="connsiteX20" fmla="*/ 39253 w 651996"/>
              <a:gd name="connsiteY20" fmla="*/ 222566 h 279130"/>
              <a:gd name="connsiteX21" fmla="*/ 67534 w 651996"/>
              <a:gd name="connsiteY21" fmla="*/ 241419 h 279130"/>
              <a:gd name="connsiteX22" fmla="*/ 76961 w 651996"/>
              <a:gd name="connsiteY22" fmla="*/ 255560 h 279130"/>
              <a:gd name="connsiteX23" fmla="*/ 100528 w 651996"/>
              <a:gd name="connsiteY23" fmla="*/ 260273 h 279130"/>
              <a:gd name="connsiteX24" fmla="*/ 114668 w 651996"/>
              <a:gd name="connsiteY24" fmla="*/ 264986 h 279130"/>
              <a:gd name="connsiteX25" fmla="*/ 128808 w 651996"/>
              <a:gd name="connsiteY25" fmla="*/ 274413 h 279130"/>
              <a:gd name="connsiteX26" fmla="*/ 505880 w 651996"/>
              <a:gd name="connsiteY26" fmla="*/ 274413 h 279130"/>
              <a:gd name="connsiteX27" fmla="*/ 538874 w 651996"/>
              <a:gd name="connsiteY27" fmla="*/ 264986 h 279130"/>
              <a:gd name="connsiteX28" fmla="*/ 553014 w 651996"/>
              <a:gd name="connsiteY28" fmla="*/ 260273 h 279130"/>
              <a:gd name="connsiteX29" fmla="*/ 581295 w 651996"/>
              <a:gd name="connsiteY29" fmla="*/ 236706 h 279130"/>
              <a:gd name="connsiteX30" fmla="*/ 590721 w 651996"/>
              <a:gd name="connsiteY30" fmla="*/ 222566 h 279130"/>
              <a:gd name="connsiteX31" fmla="*/ 614288 w 651996"/>
              <a:gd name="connsiteY31" fmla="*/ 194285 h 279130"/>
              <a:gd name="connsiteX32" fmla="*/ 619002 w 651996"/>
              <a:gd name="connsiteY32" fmla="*/ 170718 h 279130"/>
              <a:gd name="connsiteX33" fmla="*/ 623715 w 651996"/>
              <a:gd name="connsiteY33" fmla="*/ 156578 h 279130"/>
              <a:gd name="connsiteX34" fmla="*/ 651996 w 651996"/>
              <a:gd name="connsiteY34" fmla="*/ 81164 h 27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51996" h="279130">
                <a:moveTo>
                  <a:pt x="651996" y="81164"/>
                </a:moveTo>
                <a:lnTo>
                  <a:pt x="651996" y="81164"/>
                </a:lnTo>
                <a:cubicBezTo>
                  <a:pt x="637856" y="78022"/>
                  <a:pt x="623628" y="75250"/>
                  <a:pt x="609575" y="71737"/>
                </a:cubicBezTo>
                <a:cubicBezTo>
                  <a:pt x="604755" y="70532"/>
                  <a:pt x="598948" y="70536"/>
                  <a:pt x="595435" y="67023"/>
                </a:cubicBezTo>
                <a:cubicBezTo>
                  <a:pt x="571077" y="42665"/>
                  <a:pt x="617760" y="61621"/>
                  <a:pt x="576581" y="38743"/>
                </a:cubicBezTo>
                <a:cubicBezTo>
                  <a:pt x="556970" y="27848"/>
                  <a:pt x="541045" y="29455"/>
                  <a:pt x="520020" y="24603"/>
                </a:cubicBezTo>
                <a:cubicBezTo>
                  <a:pt x="448507" y="8100"/>
                  <a:pt x="532143" y="18646"/>
                  <a:pt x="425752" y="10463"/>
                </a:cubicBezTo>
                <a:cubicBezTo>
                  <a:pt x="359679" y="-6058"/>
                  <a:pt x="388530" y="-659"/>
                  <a:pt x="251356" y="10463"/>
                </a:cubicBezTo>
                <a:cubicBezTo>
                  <a:pt x="244353" y="11031"/>
                  <a:pt x="239082" y="17422"/>
                  <a:pt x="232503" y="19889"/>
                </a:cubicBezTo>
                <a:cubicBezTo>
                  <a:pt x="226437" y="22164"/>
                  <a:pt x="219878" y="22823"/>
                  <a:pt x="213649" y="24603"/>
                </a:cubicBezTo>
                <a:cubicBezTo>
                  <a:pt x="179746" y="34290"/>
                  <a:pt x="224188" y="26231"/>
                  <a:pt x="161802" y="34030"/>
                </a:cubicBezTo>
                <a:cubicBezTo>
                  <a:pt x="118889" y="48333"/>
                  <a:pt x="186674" y="26389"/>
                  <a:pt x="124095" y="43456"/>
                </a:cubicBezTo>
                <a:cubicBezTo>
                  <a:pt x="114508" y="46071"/>
                  <a:pt x="95814" y="52883"/>
                  <a:pt x="95814" y="52883"/>
                </a:cubicBezTo>
                <a:cubicBezTo>
                  <a:pt x="86935" y="61762"/>
                  <a:pt x="79345" y="71201"/>
                  <a:pt x="67534" y="76450"/>
                </a:cubicBezTo>
                <a:cubicBezTo>
                  <a:pt x="58454" y="80486"/>
                  <a:pt x="39253" y="85877"/>
                  <a:pt x="39253" y="85877"/>
                </a:cubicBezTo>
                <a:cubicBezTo>
                  <a:pt x="36111" y="90590"/>
                  <a:pt x="34250" y="96478"/>
                  <a:pt x="29827" y="100017"/>
                </a:cubicBezTo>
                <a:cubicBezTo>
                  <a:pt x="-2699" y="126039"/>
                  <a:pt x="33276" y="78347"/>
                  <a:pt x="6259" y="118871"/>
                </a:cubicBezTo>
                <a:cubicBezTo>
                  <a:pt x="-1217" y="148777"/>
                  <a:pt x="-2914" y="146766"/>
                  <a:pt x="6259" y="189572"/>
                </a:cubicBezTo>
                <a:cubicBezTo>
                  <a:pt x="7446" y="195111"/>
                  <a:pt x="11262" y="200173"/>
                  <a:pt x="15686" y="203712"/>
                </a:cubicBezTo>
                <a:cubicBezTo>
                  <a:pt x="19566" y="206816"/>
                  <a:pt x="25113" y="206854"/>
                  <a:pt x="29827" y="208425"/>
                </a:cubicBezTo>
                <a:cubicBezTo>
                  <a:pt x="32969" y="213139"/>
                  <a:pt x="34990" y="218836"/>
                  <a:pt x="39253" y="222566"/>
                </a:cubicBezTo>
                <a:cubicBezTo>
                  <a:pt x="47779" y="230027"/>
                  <a:pt x="67534" y="241419"/>
                  <a:pt x="67534" y="241419"/>
                </a:cubicBezTo>
                <a:cubicBezTo>
                  <a:pt x="70676" y="246133"/>
                  <a:pt x="72042" y="252749"/>
                  <a:pt x="76961" y="255560"/>
                </a:cubicBezTo>
                <a:cubicBezTo>
                  <a:pt x="83917" y="259535"/>
                  <a:pt x="92756" y="258330"/>
                  <a:pt x="100528" y="260273"/>
                </a:cubicBezTo>
                <a:cubicBezTo>
                  <a:pt x="105348" y="261478"/>
                  <a:pt x="109955" y="263415"/>
                  <a:pt x="114668" y="264986"/>
                </a:cubicBezTo>
                <a:cubicBezTo>
                  <a:pt x="119381" y="268128"/>
                  <a:pt x="123170" y="273867"/>
                  <a:pt x="128808" y="274413"/>
                </a:cubicBezTo>
                <a:cubicBezTo>
                  <a:pt x="230002" y="284207"/>
                  <a:pt x="425501" y="275959"/>
                  <a:pt x="505880" y="274413"/>
                </a:cubicBezTo>
                <a:cubicBezTo>
                  <a:pt x="539782" y="263113"/>
                  <a:pt x="497445" y="276823"/>
                  <a:pt x="538874" y="264986"/>
                </a:cubicBezTo>
                <a:cubicBezTo>
                  <a:pt x="543651" y="263621"/>
                  <a:pt x="548301" y="261844"/>
                  <a:pt x="553014" y="260273"/>
                </a:cubicBezTo>
                <a:cubicBezTo>
                  <a:pt x="566915" y="251005"/>
                  <a:pt x="569956" y="250313"/>
                  <a:pt x="581295" y="236706"/>
                </a:cubicBezTo>
                <a:cubicBezTo>
                  <a:pt x="584921" y="232354"/>
                  <a:pt x="587095" y="226918"/>
                  <a:pt x="590721" y="222566"/>
                </a:cubicBezTo>
                <a:cubicBezTo>
                  <a:pt x="620963" y="186274"/>
                  <a:pt x="590886" y="229391"/>
                  <a:pt x="614288" y="194285"/>
                </a:cubicBezTo>
                <a:cubicBezTo>
                  <a:pt x="615859" y="186429"/>
                  <a:pt x="617059" y="178490"/>
                  <a:pt x="619002" y="170718"/>
                </a:cubicBezTo>
                <a:cubicBezTo>
                  <a:pt x="620207" y="165898"/>
                  <a:pt x="622637" y="161428"/>
                  <a:pt x="623715" y="156578"/>
                </a:cubicBezTo>
                <a:cubicBezTo>
                  <a:pt x="628687" y="134203"/>
                  <a:pt x="647283" y="93733"/>
                  <a:pt x="651996" y="81164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5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48483-88AE-4CB8-B3D6-B1235385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03" y="2319305"/>
            <a:ext cx="1901468" cy="3807173"/>
          </a:xfrm>
        </p:spPr>
        <p:txBody>
          <a:bodyPr/>
          <a:lstStyle/>
          <a:p>
            <a:r>
              <a:rPr lang="en-US" dirty="0"/>
              <a:t>Include main </a:t>
            </a:r>
            <a:r>
              <a:rPr lang="en-US" dirty="0" err="1"/>
              <a:t>eclipselink</a:t>
            </a:r>
            <a:br>
              <a:rPr lang="en-US" dirty="0"/>
            </a:br>
            <a:r>
              <a:rPr lang="en-US" dirty="0"/>
              <a:t>JAR file as </a:t>
            </a:r>
            <a:br>
              <a:rPr lang="en-US" dirty="0"/>
            </a:br>
            <a:r>
              <a:rPr lang="en-US" dirty="0"/>
              <a:t>external</a:t>
            </a:r>
            <a:br>
              <a:rPr lang="en-US" dirty="0"/>
            </a:br>
            <a:r>
              <a:rPr lang="en-US" dirty="0"/>
              <a:t>JAR</a:t>
            </a:r>
          </a:p>
          <a:p>
            <a:r>
              <a:rPr lang="en-US" dirty="0"/>
              <a:t>Also include</a:t>
            </a:r>
            <a:br>
              <a:rPr lang="en-US" dirty="0"/>
            </a:br>
            <a:r>
              <a:rPr lang="en-US" dirty="0"/>
              <a:t>all JPA</a:t>
            </a:r>
            <a:br>
              <a:rPr lang="en-US" dirty="0"/>
            </a:br>
            <a:r>
              <a:rPr lang="en-US" dirty="0"/>
              <a:t>JAR files</a:t>
            </a:r>
            <a:br>
              <a:rPr lang="en-US" dirty="0"/>
            </a:br>
            <a:r>
              <a:rPr lang="en-US" dirty="0"/>
              <a:t>as </a:t>
            </a:r>
            <a:br>
              <a:rPr lang="en-US" dirty="0"/>
            </a:br>
            <a:r>
              <a:rPr lang="en-US" dirty="0"/>
              <a:t>external</a:t>
            </a:r>
            <a:br>
              <a:rPr lang="en-US" dirty="0"/>
            </a:br>
            <a:r>
              <a:rPr lang="en-US" dirty="0"/>
              <a:t>JARs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73983-ACDB-4807-87A5-610FB109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set up  </a:t>
            </a:r>
            <a:r>
              <a:rPr lang="en-US" sz="2400" dirty="0"/>
              <a:t>(4)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23A50-E95C-4585-8C00-11CA0931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27" y="1719071"/>
            <a:ext cx="7044273" cy="51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91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Multi-Table Mappings with JPA  </a:t>
            </a:r>
            <a:r>
              <a:rPr lang="en-US" sz="2400" dirty="0"/>
              <a:t>(1)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-2895600" y="1524000"/>
            <a:ext cx="5243945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Scenario:</a:t>
            </a:r>
          </a:p>
          <a:p>
            <a:pPr lvl="1"/>
            <a:r>
              <a:rPr lang="en-US" dirty="0"/>
              <a:t>Each book has a number of keywords or tags</a:t>
            </a:r>
            <a:br>
              <a:rPr lang="en-US" dirty="0"/>
            </a:br>
            <a:r>
              <a:rPr lang="en-US" dirty="0"/>
              <a:t>that Java would maintain in a list.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81000" y="2971800"/>
          <a:ext cx="8382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r"/>
                      <a:r>
                        <a:rPr lang="en-US" b="1" dirty="0"/>
                        <a:t>ID: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r"/>
                      <a:r>
                        <a:rPr lang="en-US" b="1" dirty="0"/>
                        <a:t>Title: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Storm of Swords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r"/>
                      <a:r>
                        <a:rPr lang="en-US" b="1" dirty="0"/>
                        <a:t>Price: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r"/>
                      <a:r>
                        <a:rPr lang="en-US" b="1" dirty="0"/>
                        <a:t>Description: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the five contenders for power 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Westeros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one is dead, another in disfavor, and still the wars rage as violently as ever.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r"/>
                      <a:r>
                        <a:rPr lang="en-US" b="1" dirty="0"/>
                        <a:t>ISBN: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9780553573428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r"/>
                      <a:r>
                        <a:rPr lang="en-US" b="1" dirty="0"/>
                        <a:t>No. of Pages: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r"/>
                      <a:r>
                        <a:rPr lang="en-US" b="1" dirty="0"/>
                        <a:t>Illustrations: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r"/>
                      <a:r>
                        <a:rPr lang="en-US" b="1" dirty="0"/>
                        <a:t>Tags: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epic</a:t>
                      </a:r>
                      <a:r>
                        <a:rPr lang="en-US" baseline="0" dirty="0"/>
                        <a:t> fantasy, game of thrones, HBO, battles, King's Landing…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7410" name="Picture 2" descr="http://images.borders.com.au/images/bau/97804490/9780449011904/0/0/plain/a-storm-of-s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76400"/>
            <a:ext cx="2362200" cy="274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44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49802" y="1719070"/>
            <a:ext cx="2939090" cy="4605529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@</a:t>
            </a:r>
            <a:r>
              <a:rPr lang="en-US" dirty="0" err="1">
                <a:solidFill>
                  <a:srgbClr val="C00000"/>
                </a:solidFill>
              </a:rPr>
              <a:t>CollectionTable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missing, the table name defaults to BOOK_TAGS. </a:t>
            </a:r>
          </a:p>
          <a:p>
            <a:pPr lvl="1"/>
            <a:r>
              <a:rPr lang="en-US" dirty="0"/>
              <a:t>Concatenation of: 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Entity name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underscore  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attribute name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endParaRPr lang="en-US" sz="1100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@Column </a:t>
            </a:r>
            <a:r>
              <a:rPr lang="en-US" dirty="0"/>
              <a:t>annotation to rename the column to VALUE</a:t>
            </a:r>
          </a:p>
          <a:p>
            <a:pPr lvl="1"/>
            <a:r>
              <a:rPr lang="en-US" dirty="0"/>
              <a:t> If not, the column would be named like the attribute, TAGS.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Multi-Table Mappings with JPA  </a:t>
            </a:r>
            <a:r>
              <a:rPr lang="en-US" sz="2400" dirty="0"/>
              <a:t>(2)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6" y="3276600"/>
            <a:ext cx="561229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4"/>
          <p:cNvSpPr txBox="1">
            <a:spLocks/>
          </p:cNvSpPr>
          <p:nvPr/>
        </p:nvSpPr>
        <p:spPr>
          <a:xfrm>
            <a:off x="237505" y="1719071"/>
            <a:ext cx="5243945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@</a:t>
            </a:r>
            <a:r>
              <a:rPr lang="en-US" dirty="0" err="1">
                <a:solidFill>
                  <a:srgbClr val="C00000"/>
                </a:solidFill>
              </a:rPr>
              <a:t>ElementCollection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annotation used to inform the persistence provider that the tags attribute is a list of strings and should be fetched lazily. </a:t>
            </a:r>
          </a:p>
        </p:txBody>
      </p:sp>
    </p:spTree>
    <p:extLst>
      <p:ext uri="{BB962C8B-B14F-4D97-AF65-F5344CB8AC3E}">
        <p14:creationId xmlns:p14="http://schemas.microsoft.com/office/powerpoint/2010/main" val="805627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19800" y="3657599"/>
            <a:ext cx="2769092" cy="2468879"/>
          </a:xfrm>
        </p:spPr>
        <p:txBody>
          <a:bodyPr/>
          <a:lstStyle/>
          <a:p>
            <a:pPr>
              <a:buFont typeface="Wingdings" pitchFamily="2" charset="2"/>
              <a:buChar char="ç"/>
            </a:pPr>
            <a:r>
              <a:rPr lang="en-US" dirty="0"/>
              <a:t> This Entity produces</a:t>
            </a:r>
            <a:br>
              <a:rPr lang="en-US" dirty="0"/>
            </a:br>
            <a:r>
              <a:rPr lang="en-US" dirty="0"/>
              <a:t>  the table structure</a:t>
            </a:r>
            <a:br>
              <a:rPr lang="en-US" dirty="0"/>
            </a:br>
            <a:r>
              <a:rPr lang="en-US" dirty="0"/>
              <a:t>  above.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Relational Structure</a:t>
            </a:r>
            <a:br>
              <a:rPr lang="en-US" dirty="0"/>
            </a:br>
            <a:r>
              <a:rPr lang="en-US" dirty="0"/>
              <a:t>in Database Using JPA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93" y="1524000"/>
            <a:ext cx="6780213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561229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210787" y="1981200"/>
            <a:ext cx="2769092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Database</a:t>
            </a:r>
            <a:br>
              <a:rPr lang="en-US" dirty="0"/>
            </a:br>
            <a:r>
              <a:rPr lang="en-US" dirty="0"/>
              <a:t>representation </a:t>
            </a:r>
            <a:br>
              <a:rPr lang="en-US" dirty="0"/>
            </a:br>
            <a:r>
              <a:rPr lang="en-US" dirty="0"/>
              <a:t>                      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30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1719071"/>
            <a:ext cx="3352801" cy="2929129"/>
          </a:xfrm>
        </p:spPr>
        <p:txBody>
          <a:bodyPr/>
          <a:lstStyle/>
          <a:p>
            <a:r>
              <a:rPr lang="en-US" dirty="0"/>
              <a:t>A Map is </a:t>
            </a:r>
            <a:r>
              <a:rPr lang="en-US"/>
              <a:t>a collection </a:t>
            </a:r>
            <a:r>
              <a:rPr lang="en-US" dirty="0"/>
              <a:t>of key/value pairs of objects.</a:t>
            </a:r>
          </a:p>
          <a:p>
            <a:r>
              <a:rPr lang="en-US" dirty="0"/>
              <a:t>Hashing: mapping a piece of data to a representative integer value</a:t>
            </a:r>
          </a:p>
          <a:p>
            <a:r>
              <a:rPr lang="en-US" dirty="0"/>
              <a:t>This integer hash can be used as an index into an array of key/value pairs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HashMaps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7600" y="1828800"/>
            <a:ext cx="5181600" cy="26407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Map&lt;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String,String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&gt; countryNames = 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    </a:t>
            </a:r>
            <a:r>
              <a:rPr lang="en-US" sz="1600" b="1" dirty="0">
                <a:solidFill>
                  <a:srgbClr val="7F0055"/>
                </a:solidFill>
                <a:latin typeface="Courier New"/>
                <a:ea typeface="Calibri"/>
                <a:cs typeface="Times New Roman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 HashMap&lt;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String,String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&gt;(200);</a:t>
            </a:r>
            <a:endParaRPr lang="en-US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 </a:t>
            </a:r>
            <a:endParaRPr lang="en-US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countryNames.put(</a:t>
            </a:r>
            <a:r>
              <a:rPr lang="en-US" sz="16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"FR"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</a:t>
            </a:r>
            <a:r>
              <a:rPr lang="en-US" sz="16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"France"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);</a:t>
            </a:r>
            <a:endParaRPr lang="en-US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countryNames.put(</a:t>
            </a:r>
            <a:r>
              <a:rPr lang="en-US" sz="16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"GB"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</a:t>
            </a:r>
            <a:r>
              <a:rPr lang="en-US" sz="16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"Great Britain"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);</a:t>
            </a:r>
            <a:endParaRPr lang="en-US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countryNames.put(</a:t>
            </a:r>
            <a:r>
              <a:rPr lang="en-US" sz="16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"IT"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</a:t>
            </a:r>
            <a:r>
              <a:rPr lang="en-US" sz="16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"Italy"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);</a:t>
            </a:r>
            <a:endParaRPr lang="en-US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countryNames.put(</a:t>
            </a:r>
            <a:r>
              <a:rPr lang="en-US" sz="16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"VE"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, </a:t>
            </a:r>
            <a:r>
              <a:rPr lang="en-US" sz="16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"Venezuela"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);</a:t>
            </a:r>
            <a:endParaRPr lang="en-US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 </a:t>
            </a:r>
            <a:endParaRPr lang="en-US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String name =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countryNames.get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/>
                <a:ea typeface="Calibri"/>
                <a:cs typeface="Times New Roman"/>
              </a:rPr>
              <a:t>"IT"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alibri"/>
                <a:cs typeface="Times New Roman"/>
              </a:rPr>
              <a:t>);</a:t>
            </a:r>
            <a:endParaRPr lang="en-US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04801" y="4648200"/>
            <a:ext cx="6096000" cy="190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Keys must be unique, but values may be duplicated.</a:t>
            </a:r>
          </a:p>
          <a:p>
            <a:r>
              <a:rPr lang="en-US" dirty="0"/>
              <a:t>However, the HashMap class lets you use </a:t>
            </a:r>
            <a:r>
              <a:rPr lang="en-US" dirty="0">
                <a:solidFill>
                  <a:srgbClr val="C00000"/>
                </a:solidFill>
              </a:rPr>
              <a:t>Strings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 your key. The HashMap class:</a:t>
            </a:r>
          </a:p>
          <a:p>
            <a:pPr lvl="1"/>
            <a:r>
              <a:rPr lang="en-US" dirty="0"/>
              <a:t>Provides an implementation of the Map interface. </a:t>
            </a:r>
          </a:p>
          <a:p>
            <a:pPr lvl="1"/>
            <a:r>
              <a:rPr lang="en-US" dirty="0"/>
              <a:t>Uses a hash table to implement the Map interface. </a:t>
            </a:r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477001" y="4666013"/>
          <a:ext cx="23621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Great Britain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Italy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Venezuela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690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00900" y="4462522"/>
            <a:ext cx="1790700" cy="2243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"/>
          <a:stretch/>
        </p:blipFill>
        <p:spPr bwMode="auto">
          <a:xfrm>
            <a:off x="110919" y="1600200"/>
            <a:ext cx="7182078" cy="3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JPA Example with a Map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30800"/>
            <a:ext cx="7140596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05400" y="1600200"/>
            <a:ext cx="3886200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 err="1">
                <a:solidFill>
                  <a:srgbClr val="FF0000"/>
                </a:solidFill>
              </a:rPr>
              <a:t>CollectionTable</a:t>
            </a:r>
            <a:r>
              <a:rPr lang="en-US" dirty="0">
                <a:solidFill>
                  <a:srgbClr val="FF0000"/>
                </a:solidFill>
              </a:rPr>
              <a:t> defines the database table name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 err="1">
                <a:solidFill>
                  <a:srgbClr val="FF0000"/>
                </a:solidFill>
              </a:rPr>
              <a:t>MapKeyColumn</a:t>
            </a:r>
            <a:r>
              <a:rPr lang="en-US" dirty="0">
                <a:solidFill>
                  <a:srgbClr val="FF0000"/>
                </a:solidFill>
              </a:rPr>
              <a:t> refers to the </a:t>
            </a:r>
            <a:r>
              <a:rPr lang="en-US" b="1" u="sng" dirty="0">
                <a:solidFill>
                  <a:srgbClr val="FF0000"/>
                </a:solidFill>
              </a:rPr>
              <a:t>key</a:t>
            </a:r>
            <a:r>
              <a:rPr lang="en-US" dirty="0">
                <a:solidFill>
                  <a:srgbClr val="FF0000"/>
                </a:solidFill>
              </a:rPr>
              <a:t> column and lets you rename it from default naming convention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- TRACK_KEY, in this case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@Column annotation refers to the </a:t>
            </a:r>
            <a:r>
              <a:rPr lang="en-US" b="1" u="sng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column, here renamed "title"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81400" y="1905000"/>
            <a:ext cx="1524000" cy="21336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81400" y="2667000"/>
            <a:ext cx="1524000" cy="16764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0800000" flipV="1">
            <a:off x="2667000" y="4038600"/>
            <a:ext cx="2438400" cy="533400"/>
          </a:xfrm>
          <a:prstGeom prst="curvedConnector3">
            <a:avLst>
              <a:gd name="adj1" fmla="val 30519"/>
            </a:avLst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47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5181601" cy="4407408"/>
          </a:xfrm>
        </p:spPr>
        <p:txBody>
          <a:bodyPr/>
          <a:lstStyle/>
          <a:p>
            <a:r>
              <a:rPr lang="en-US" dirty="0"/>
              <a:t>Every JPA Annotation has an XML equivalent</a:t>
            </a:r>
          </a:p>
          <a:p>
            <a:r>
              <a:rPr lang="en-US" dirty="0"/>
              <a:t>XML Deployment Descriptors are an alternative to JPA Annotations</a:t>
            </a:r>
          </a:p>
          <a:p>
            <a:r>
              <a:rPr lang="en-US" dirty="0"/>
              <a:t>XML Descriptors will override JPA Annotations</a:t>
            </a:r>
          </a:p>
          <a:p>
            <a:r>
              <a:rPr lang="en-US" dirty="0"/>
              <a:t>Advantage:</a:t>
            </a:r>
          </a:p>
          <a:p>
            <a:pPr lvl="1"/>
            <a:r>
              <a:rPr lang="en-US" dirty="0"/>
              <a:t>Separates the annotations from the Java code</a:t>
            </a:r>
          </a:p>
          <a:p>
            <a:pPr lvl="1"/>
            <a:r>
              <a:rPr lang="en-US" dirty="0"/>
              <a:t>But, it's purely a matter of taste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Mapping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93966"/>
            <a:ext cx="32766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766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XML file:</a:t>
            </a:r>
            <a:br>
              <a:rPr lang="en-US" dirty="0"/>
            </a:br>
            <a:r>
              <a:rPr lang="en-US" dirty="0"/>
              <a:t>Can you spot the Annotations?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/>
          <a:stretch/>
        </p:blipFill>
        <p:spPr bwMode="auto">
          <a:xfrm>
            <a:off x="76200" y="2416752"/>
            <a:ext cx="8936526" cy="375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175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971800"/>
            <a:ext cx="2057400" cy="1828800"/>
          </a:xfrm>
        </p:spPr>
        <p:txBody>
          <a:bodyPr/>
          <a:lstStyle/>
          <a:p>
            <a:r>
              <a:rPr lang="en-US" dirty="0" err="1"/>
              <a:t>Embeddables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Relationship Mapping</a:t>
            </a:r>
          </a:p>
          <a:p>
            <a:endParaRPr lang="en-US" dirty="0"/>
          </a:p>
          <a:p>
            <a:r>
              <a:rPr lang="en-US" dirty="0"/>
              <a:t>Inheritance Mapping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6324600" cy="1828800"/>
          </a:xfrm>
        </p:spPr>
        <p:txBody>
          <a:bodyPr>
            <a:noAutofit/>
          </a:bodyPr>
          <a:lstStyle/>
          <a:p>
            <a:r>
              <a:rPr lang="en-US" sz="3600" dirty="0"/>
              <a:t>Persistence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solidFill>
                  <a:srgbClr val="FDE7EB"/>
                </a:solidFill>
              </a:rPr>
              <a:t>Object- </a:t>
            </a:r>
            <a:br>
              <a:rPr lang="en-US" sz="3600" dirty="0">
                <a:solidFill>
                  <a:srgbClr val="FDE7EB"/>
                </a:solidFill>
              </a:rPr>
            </a:br>
            <a:r>
              <a:rPr lang="en-US" sz="3600" dirty="0">
                <a:solidFill>
                  <a:srgbClr val="FDE7EB"/>
                </a:solidFill>
              </a:rPr>
              <a:t>Relational </a:t>
            </a:r>
            <a:br>
              <a:rPr lang="en-US" sz="3600" dirty="0">
                <a:solidFill>
                  <a:srgbClr val="FDE7EB"/>
                </a:solidFill>
              </a:rPr>
            </a:br>
            <a:r>
              <a:rPr lang="en-US" sz="3600" dirty="0">
                <a:solidFill>
                  <a:srgbClr val="FDE7EB"/>
                </a:solidFill>
              </a:rPr>
              <a:t>Mapping</a:t>
            </a:r>
            <a:br>
              <a:rPr lang="en-US" sz="3600" dirty="0">
                <a:solidFill>
                  <a:srgbClr val="FDE7EB"/>
                </a:solidFill>
              </a:rPr>
            </a:br>
            <a:br>
              <a:rPr lang="en-US" sz="3600" dirty="0">
                <a:solidFill>
                  <a:srgbClr val="FDE7EB"/>
                </a:solidFill>
              </a:rPr>
            </a:br>
            <a:r>
              <a:rPr lang="en-US" sz="3600" dirty="0">
                <a:solidFill>
                  <a:srgbClr val="FDE7EB"/>
                </a:solidFill>
              </a:rPr>
              <a:t>Part 2:</a:t>
            </a:r>
            <a:br>
              <a:rPr lang="en-US" sz="3600" dirty="0">
                <a:solidFill>
                  <a:srgbClr val="FDE7EB"/>
                </a:solidFill>
              </a:rPr>
            </a:br>
            <a:r>
              <a:rPr lang="en-US" sz="3600" dirty="0">
                <a:solidFill>
                  <a:srgbClr val="FDE7EB"/>
                </a:solidFill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965955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612392"/>
            <a:ext cx="8407893" cy="4407408"/>
          </a:xfrm>
        </p:spPr>
        <p:txBody>
          <a:bodyPr/>
          <a:lstStyle/>
          <a:p>
            <a:r>
              <a:rPr lang="en-US" dirty="0"/>
              <a:t>So far, we have seen how to map: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 Single Entities.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Mapping Concepts  </a:t>
            </a:r>
            <a:r>
              <a:rPr lang="en-US" sz="2400" dirty="0"/>
              <a:t>(1)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31125" y="3048000"/>
            <a:ext cx="6477000" cy="2400300"/>
            <a:chOff x="838200" y="2971800"/>
            <a:chExt cx="6477000" cy="2400300"/>
          </a:xfrm>
        </p:grpSpPr>
        <p:sp>
          <p:nvSpPr>
            <p:cNvPr id="13" name="Rectangle 12"/>
            <p:cNvSpPr/>
            <p:nvPr/>
          </p:nvSpPr>
          <p:spPr>
            <a:xfrm>
              <a:off x="838200" y="2971800"/>
              <a:ext cx="6477000" cy="23929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646464"/>
                  </a:solidFill>
                  <a:latin typeface="Courier New"/>
                  <a:ea typeface="Calibri"/>
                  <a:cs typeface="Times New Roman"/>
                </a:rPr>
                <a:t>@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Entity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public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</a:t>
              </a: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class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Book {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300" dirty="0">
                  <a:latin typeface="Calibri"/>
                  <a:ea typeface="Calibri"/>
                  <a:cs typeface="Times New Roman"/>
                </a:rPr>
                <a:t>    </a:t>
              </a:r>
              <a:r>
                <a:rPr lang="en-US" sz="1300" dirty="0">
                  <a:solidFill>
                    <a:srgbClr val="646464"/>
                  </a:solidFill>
                  <a:latin typeface="Courier New"/>
                  <a:ea typeface="Calibri"/>
                  <a:cs typeface="Times New Roman"/>
                </a:rPr>
                <a:t>@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Id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</a:t>
              </a: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Long </a:t>
              </a:r>
              <a:r>
                <a:rPr lang="en-US" sz="1300" dirty="0">
                  <a:solidFill>
                    <a:srgbClr val="2A00FF"/>
                  </a:solidFill>
                  <a:latin typeface="Courier New"/>
                  <a:ea typeface="Calibri"/>
                  <a:cs typeface="Times New Roman"/>
                </a:rPr>
                <a:t>id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;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  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String </a:t>
              </a:r>
              <a:r>
                <a:rPr lang="en-US" sz="1300" dirty="0">
                  <a:solidFill>
                    <a:srgbClr val="2A00FF"/>
                  </a:solidFill>
                  <a:latin typeface="Courier New"/>
                  <a:ea typeface="Calibri"/>
                  <a:cs typeface="Times New Roman"/>
                </a:rPr>
                <a:t>title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;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</a:t>
              </a: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Float </a:t>
              </a:r>
              <a:r>
                <a:rPr lang="en-US" sz="1300" dirty="0">
                  <a:solidFill>
                    <a:srgbClr val="2A00FF"/>
                  </a:solidFill>
                  <a:latin typeface="Courier New"/>
                  <a:ea typeface="Calibri"/>
                  <a:cs typeface="Times New Roman"/>
                </a:rPr>
                <a:t>price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;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  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String </a:t>
              </a:r>
              <a:r>
                <a:rPr lang="en-US" sz="1300" dirty="0">
                  <a:solidFill>
                    <a:srgbClr val="2A00FF"/>
                  </a:solidFill>
                  <a:latin typeface="Courier New"/>
                  <a:ea typeface="Calibri"/>
                  <a:cs typeface="Times New Roman"/>
                </a:rPr>
                <a:t>description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;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</a:t>
              </a: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String </a:t>
              </a:r>
              <a:r>
                <a:rPr lang="en-US" sz="1300" dirty="0" err="1">
                  <a:solidFill>
                    <a:srgbClr val="2A00FF"/>
                  </a:solidFill>
                  <a:latin typeface="Courier New"/>
                  <a:ea typeface="Calibri"/>
                  <a:cs typeface="Times New Roman"/>
                </a:rPr>
                <a:t>isbn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;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</a:t>
              </a: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Integer </a:t>
              </a:r>
              <a:r>
                <a:rPr lang="en-US" sz="1300" dirty="0" err="1">
                  <a:solidFill>
                    <a:srgbClr val="2A00FF"/>
                  </a:solidFill>
                  <a:latin typeface="Courier New"/>
                  <a:ea typeface="Calibri"/>
                  <a:cs typeface="Times New Roman"/>
                </a:rPr>
                <a:t>nbOfPage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;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</a:t>
              </a: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Boolean </a:t>
              </a:r>
              <a:r>
                <a:rPr lang="en-US" sz="1300" dirty="0">
                  <a:solidFill>
                    <a:srgbClr val="2A00FF"/>
                  </a:solidFill>
                  <a:latin typeface="Courier New"/>
                  <a:ea typeface="Calibri"/>
                  <a:cs typeface="Times New Roman"/>
                </a:rPr>
                <a:t>illustrations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;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8948" y="3124200"/>
              <a:ext cx="1676400" cy="2247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6" name="Straight Arrow Connector 15"/>
          <p:cNvCxnSpPr/>
          <p:nvPr/>
        </p:nvCxnSpPr>
        <p:spPr>
          <a:xfrm>
            <a:off x="4267200" y="4244481"/>
            <a:ext cx="1295400" cy="0"/>
          </a:xfrm>
          <a:prstGeom prst="straightConnector1">
            <a:avLst/>
          </a:prstGeom>
          <a:ln w="444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089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612392"/>
            <a:ext cx="8407893" cy="4407408"/>
          </a:xfrm>
        </p:spPr>
        <p:txBody>
          <a:bodyPr/>
          <a:lstStyle/>
          <a:p>
            <a:r>
              <a:rPr lang="en-US" dirty="0"/>
              <a:t>And, we have seen how to map:</a:t>
            </a:r>
          </a:p>
          <a:p>
            <a:pPr marL="502920" indent="-457200">
              <a:buFont typeface="+mj-lt"/>
              <a:buAutoNum type="arabicPeriod" startAt="2"/>
            </a:pPr>
            <a:r>
              <a:rPr lang="en-US" dirty="0"/>
              <a:t>Secondary </a:t>
            </a:r>
            <a:br>
              <a:rPr lang="en-US" dirty="0"/>
            </a:br>
            <a:r>
              <a:rPr lang="en-US" dirty="0"/>
              <a:t>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69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Mapping Concepts  </a:t>
            </a:r>
            <a:r>
              <a:rPr lang="en-US" sz="2400" dirty="0"/>
              <a:t>(2)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86000" y="2167333"/>
            <a:ext cx="6477000" cy="4233467"/>
            <a:chOff x="1828800" y="2499515"/>
            <a:chExt cx="6477000" cy="4233467"/>
          </a:xfrm>
        </p:grpSpPr>
        <p:sp>
          <p:nvSpPr>
            <p:cNvPr id="8" name="Rectangle 7"/>
            <p:cNvSpPr/>
            <p:nvPr/>
          </p:nvSpPr>
          <p:spPr>
            <a:xfrm>
              <a:off x="1828800" y="2499515"/>
              <a:ext cx="6477000" cy="42334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646464"/>
                  </a:solidFill>
                  <a:latin typeface="Courier New"/>
                  <a:ea typeface="Calibri"/>
                  <a:cs typeface="Times New Roman"/>
                </a:rPr>
                <a:t>@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Entity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@</a:t>
              </a:r>
              <a:r>
                <a:rPr lang="en-US" sz="1300" dirty="0" err="1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SecondaryTables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({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  @</a:t>
              </a:r>
              <a:r>
                <a:rPr lang="en-US" sz="1300" dirty="0" err="1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SecondaryTable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(name = "city"), 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  @</a:t>
              </a:r>
              <a:r>
                <a:rPr lang="en-US" sz="1300" dirty="0" err="1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SecondaryTable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(name = "country")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})</a:t>
              </a: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public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</a:t>
              </a: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class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Address {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@Id</a:t>
              </a: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</a:t>
              </a: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Long id;</a:t>
              </a:r>
              <a:endParaRPr lang="en-US" sz="1300" dirty="0"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  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String street1;</a:t>
              </a: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  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String street2;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@Column(table = "city")</a:t>
              </a: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  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String city;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@Column(table = "city")</a:t>
              </a: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  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String state;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@Column(table = "city")</a:t>
              </a: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  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String </a:t>
              </a:r>
              <a:r>
                <a:rPr lang="en-US" sz="1300" dirty="0" err="1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zipcode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;</a:t>
              </a:r>
            </a:p>
            <a:p>
              <a:pPr>
                <a:lnSpc>
                  <a:spcPct val="115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 @Column(table = "country")</a:t>
              </a:r>
            </a:p>
            <a:p>
              <a:pPr>
                <a:lnSpc>
                  <a:spcPct val="115000"/>
                </a:lnSpc>
              </a:pPr>
              <a:r>
                <a:rPr lang="en-US" sz="1300" b="1" dirty="0">
                  <a:solidFill>
                    <a:srgbClr val="7F0055"/>
                  </a:solidFill>
                  <a:latin typeface="Courier New"/>
                  <a:ea typeface="Calibri"/>
                  <a:cs typeface="Times New Roman"/>
                </a:rPr>
                <a:t>  private</a:t>
              </a:r>
              <a:r>
                <a:rPr lang="en-US" sz="1300" dirty="0">
                  <a:solidFill>
                    <a:srgbClr val="000000"/>
                  </a:solidFill>
                  <a:latin typeface="Courier New"/>
                  <a:ea typeface="Calibri"/>
                  <a:cs typeface="Times New Roman"/>
                </a:rPr>
                <a:t> String country;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600" y="2851149"/>
              <a:ext cx="2616200" cy="3848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649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48483-88AE-4CB8-B3D6-B1235385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03" y="2319305"/>
            <a:ext cx="1901468" cy="3807173"/>
          </a:xfrm>
        </p:spPr>
        <p:txBody>
          <a:bodyPr/>
          <a:lstStyle/>
          <a:p>
            <a:r>
              <a:rPr lang="en-US" dirty="0"/>
              <a:t>Your Java build path must include </a:t>
            </a:r>
            <a:r>
              <a:rPr lang="en-US" dirty="0" err="1"/>
              <a:t>eclipselink</a:t>
            </a:r>
            <a:r>
              <a:rPr lang="en-US" dirty="0"/>
              <a:t> and </a:t>
            </a:r>
            <a:r>
              <a:rPr lang="en-US" dirty="0" err="1"/>
              <a:t>ojdbc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73983-ACDB-4807-87A5-610FB109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set up  </a:t>
            </a:r>
            <a:r>
              <a:rPr lang="en-US" sz="2400" dirty="0"/>
              <a:t>(5)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49143-5694-468D-AC06-5CEAE2818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29" b="17664"/>
          <a:stretch/>
        </p:blipFill>
        <p:spPr>
          <a:xfrm>
            <a:off x="2123768" y="1636513"/>
            <a:ext cx="6892461" cy="49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03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612392"/>
            <a:ext cx="8407893" cy="4407408"/>
          </a:xfrm>
        </p:spPr>
        <p:txBody>
          <a:bodyPr/>
          <a:lstStyle/>
          <a:p>
            <a:r>
              <a:rPr lang="en-US" dirty="0"/>
              <a:t>And you may have seen how to map embedded objects</a:t>
            </a:r>
          </a:p>
          <a:p>
            <a:pPr marL="502920" indent="-457200">
              <a:buFont typeface="+mj-lt"/>
              <a:buAutoNum type="arabicPeriod" startAt="3"/>
            </a:pPr>
            <a:r>
              <a:rPr lang="en-US" dirty="0" err="1"/>
              <a:t>Embeddables</a:t>
            </a:r>
            <a:r>
              <a:rPr lang="en-US" dirty="0"/>
              <a:t> (in Appendix 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Mapping Concepts  </a:t>
            </a:r>
            <a:r>
              <a:rPr lang="en-US" sz="2400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274539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52400" y="2971799"/>
            <a:ext cx="4344988" cy="3810001"/>
          </a:xfrm>
          <a:solidFill>
            <a:srgbClr val="FFFFCC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600" dirty="0"/>
              <a:t>DATABASES</a:t>
            </a:r>
            <a:br>
              <a:rPr lang="en-US" sz="1600" dirty="0"/>
            </a:br>
            <a:endParaRPr lang="en-US" sz="14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495800" y="2971799"/>
            <a:ext cx="4495800" cy="38100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OBJECTS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84834" y="65074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55847"/>
            <a:ext cx="7848600" cy="1054394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Databases</a:t>
            </a:r>
            <a:r>
              <a:rPr lang="en-US" dirty="0"/>
              <a:t>        vs.        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Objects             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4401" y="3429000"/>
            <a:ext cx="1219200" cy="1328469"/>
            <a:chOff x="4183811" y="5047597"/>
            <a:chExt cx="1683589" cy="1328469"/>
          </a:xfrm>
        </p:grpSpPr>
        <p:sp>
          <p:nvSpPr>
            <p:cNvPr id="12" name="Rounded Rectangle 11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EMP_NAME</a:t>
              </a:r>
              <a:b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HIRE_DATE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183811" y="5428597"/>
              <a:ext cx="1676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737733" y="3429000"/>
            <a:ext cx="1142999" cy="990600"/>
            <a:chOff x="4183811" y="5047597"/>
            <a:chExt cx="1683589" cy="1328469"/>
          </a:xfrm>
        </p:grpSpPr>
        <p:sp>
          <p:nvSpPr>
            <p:cNvPr id="15" name="Rounded Rectangle 14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DEPT_NAME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Elbow Connector 17"/>
          <p:cNvCxnSpPr/>
          <p:nvPr/>
        </p:nvCxnSpPr>
        <p:spPr>
          <a:xfrm flipV="1">
            <a:off x="1676400" y="4038600"/>
            <a:ext cx="1143000" cy="609600"/>
          </a:xfrm>
          <a:prstGeom prst="bentConnector3">
            <a:avLst>
              <a:gd name="adj1" fmla="val 62830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981" y="3352800"/>
            <a:ext cx="3536028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83" y="4587994"/>
            <a:ext cx="3578417" cy="178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Content Placeholder 1"/>
          <p:cNvSpPr txBox="1">
            <a:spLocks/>
          </p:cNvSpPr>
          <p:nvPr/>
        </p:nvSpPr>
        <p:spPr>
          <a:xfrm>
            <a:off x="380999" y="1524000"/>
            <a:ext cx="8407893" cy="11765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sz="2400" b="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2000" b="1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800" b="1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None/>
              <a:defRPr sz="1600" b="1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Databases map simple </a:t>
            </a:r>
            <a:r>
              <a:rPr lang="en-US" dirty="0">
                <a:solidFill>
                  <a:schemeClr val="accent2"/>
                </a:solidFill>
              </a:rPr>
              <a:t>objects</a:t>
            </a:r>
            <a:r>
              <a:rPr lang="en-US" dirty="0"/>
              <a:t> in a straight-forward fashion.</a:t>
            </a:r>
          </a:p>
          <a:p>
            <a:r>
              <a:rPr lang="en-US" dirty="0"/>
              <a:t>Mapping </a:t>
            </a:r>
            <a:r>
              <a:rPr lang="en-US" dirty="0">
                <a:solidFill>
                  <a:schemeClr val="accent2"/>
                </a:solidFill>
              </a:rPr>
              <a:t>relationships</a:t>
            </a:r>
            <a:r>
              <a:rPr lang="en-US" dirty="0"/>
              <a:t> is a bit more complex.</a:t>
            </a:r>
          </a:p>
        </p:txBody>
      </p:sp>
    </p:spTree>
    <p:extLst>
      <p:ext uri="{BB962C8B-B14F-4D97-AF65-F5344CB8AC3E}">
        <p14:creationId xmlns:p14="http://schemas.microsoft.com/office/powerpoint/2010/main" val="1395855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52400" y="1600201"/>
            <a:ext cx="4344988" cy="5181600"/>
          </a:xfrm>
          <a:solidFill>
            <a:srgbClr val="FFFFCC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800" dirty="0"/>
              <a:t>Tables</a:t>
            </a:r>
          </a:p>
          <a:p>
            <a:r>
              <a:rPr lang="en-US" sz="1800" dirty="0"/>
              <a:t>Relationships are managed via primary and foreign keys and JOIN operations.</a:t>
            </a:r>
          </a:p>
          <a:p>
            <a:r>
              <a:rPr lang="en-US" sz="1800" dirty="0"/>
              <a:t>Attribute values are obtained by SELECT statements.</a:t>
            </a:r>
            <a:br>
              <a:rPr lang="en-US" sz="1600" dirty="0"/>
            </a:br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4572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Select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d.dept_name</a:t>
            </a:r>
            <a:b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from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emp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e,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dept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d</a:t>
            </a:r>
            <a:b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where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e.dept_id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d.dept_id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b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and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e.emp_id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15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495800" y="1600200"/>
            <a:ext cx="4495800" cy="5181599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marL="233363" indent="-188913"/>
            <a:r>
              <a:rPr lang="en-US" sz="1800" dirty="0"/>
              <a:t>Entities</a:t>
            </a:r>
          </a:p>
          <a:p>
            <a:pPr marL="233363" indent="-188913">
              <a:tabLst>
                <a:tab pos="3997325" algn="l"/>
              </a:tabLst>
            </a:pPr>
            <a:r>
              <a:rPr lang="en-US" sz="1800" dirty="0"/>
              <a:t>Relationships between instances of objects only available via </a:t>
            </a:r>
            <a:r>
              <a:rPr lang="en-US" sz="1800" u="sng" dirty="0"/>
              <a:t>class attributes</a:t>
            </a:r>
            <a:r>
              <a:rPr lang="en-US" sz="1800" dirty="0"/>
              <a:t>.</a:t>
            </a:r>
          </a:p>
          <a:p>
            <a:pPr marL="233363" indent="-188913"/>
            <a:r>
              <a:rPr lang="en-US" sz="1800" dirty="0"/>
              <a:t>Attribute values are obtained through object's GETTER methods.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72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55847"/>
            <a:ext cx="7848600" cy="1054394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Databases</a:t>
            </a:r>
            <a:r>
              <a:rPr lang="en-US" dirty="0"/>
              <a:t>        vs.        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Objects             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4401" y="3429000"/>
            <a:ext cx="1219200" cy="1328469"/>
            <a:chOff x="4183811" y="5047597"/>
            <a:chExt cx="1683589" cy="1328469"/>
          </a:xfrm>
        </p:grpSpPr>
        <p:sp>
          <p:nvSpPr>
            <p:cNvPr id="12" name="Rounded Rectangle 11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EMP_NAME</a:t>
              </a:r>
              <a:b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HIRE_DATE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183811" y="5428597"/>
              <a:ext cx="1676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737733" y="3429000"/>
            <a:ext cx="1142999" cy="990600"/>
            <a:chOff x="4183811" y="5047597"/>
            <a:chExt cx="1683589" cy="1328469"/>
          </a:xfrm>
        </p:grpSpPr>
        <p:sp>
          <p:nvSpPr>
            <p:cNvPr id="15" name="Rounded Rectangle 14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DEPT_NAME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Elbow Connector 17"/>
          <p:cNvCxnSpPr/>
          <p:nvPr/>
        </p:nvCxnSpPr>
        <p:spPr>
          <a:xfrm flipV="1">
            <a:off x="1676400" y="4038600"/>
            <a:ext cx="1143000" cy="609600"/>
          </a:xfrm>
          <a:prstGeom prst="bentConnector3">
            <a:avLst>
              <a:gd name="adj1" fmla="val 62830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981" y="3352800"/>
            <a:ext cx="3536028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83" y="4587994"/>
            <a:ext cx="3578417" cy="178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4656191" y="6248400"/>
            <a:ext cx="425920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itchFamily="49" charset="0"/>
                <a:cs typeface="Consolas" pitchFamily="49" charset="0"/>
              </a:rPr>
              <a:t>System.</a:t>
            </a:r>
            <a:r>
              <a:rPr lang="en-US" sz="1400" i="1" dirty="0" err="1">
                <a:solidFill>
                  <a:srgbClr val="2A00FF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.println</a:t>
            </a:r>
            <a:br>
              <a:rPr lang="en-US" sz="1400" dirty="0"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latin typeface="Consolas" pitchFamily="49" charset="0"/>
                <a:cs typeface="Consolas" pitchFamily="49" charset="0"/>
              </a:rPr>
              <a:t>         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emp.getDept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getDeptName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());</a:t>
            </a:r>
          </a:p>
        </p:txBody>
      </p:sp>
      <p:sp>
        <p:nvSpPr>
          <p:cNvPr id="2" name="Rectangle 1"/>
          <p:cNvSpPr/>
          <p:nvPr/>
        </p:nvSpPr>
        <p:spPr>
          <a:xfrm>
            <a:off x="5454500" y="6019800"/>
            <a:ext cx="2622699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33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52400" y="1600201"/>
            <a:ext cx="4344988" cy="5181600"/>
          </a:xfrm>
          <a:solidFill>
            <a:srgbClr val="FFFFCC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800" dirty="0"/>
              <a:t>In a database, both tables are </a:t>
            </a:r>
            <a:br>
              <a:rPr lang="en-US" sz="1800" dirty="0"/>
            </a:br>
            <a:r>
              <a:rPr lang="en-US" sz="1800" dirty="0"/>
              <a:t>included in the JOIN statement.</a:t>
            </a:r>
          </a:p>
          <a:p>
            <a:r>
              <a:rPr lang="en-US" sz="1800" dirty="0"/>
              <a:t>Database query optimizers figure out</a:t>
            </a:r>
            <a:br>
              <a:rPr lang="en-US" sz="1800" dirty="0"/>
            </a:br>
            <a:r>
              <a:rPr lang="en-US" sz="1800" dirty="0"/>
              <a:t>which table is the "driving table." </a:t>
            </a:r>
          </a:p>
          <a:p>
            <a:pPr marL="45720" indent="0">
              <a:buNone/>
            </a:pPr>
            <a:r>
              <a:rPr lang="en-US" sz="1800" dirty="0"/>
              <a:t> </a:t>
            </a:r>
            <a:br>
              <a:rPr lang="en-US" sz="1600" dirty="0"/>
            </a:br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4572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Select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d.dept_name</a:t>
            </a:r>
            <a:b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from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emp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e,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dept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d</a:t>
            </a:r>
            <a:b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where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e.dept_id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d.dept_id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b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 and </a:t>
            </a:r>
            <a:r>
              <a:rPr lang="en-US" sz="14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e.emp_id</a:t>
            </a:r>
            <a:r>
              <a:rPr lang="en-US" sz="14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15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495800" y="1600200"/>
            <a:ext cx="4495800" cy="5181599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You travel from one entity to another</a:t>
            </a:r>
          </a:p>
          <a:p>
            <a:r>
              <a:rPr lang="en-US" sz="1800" i="1" dirty="0" err="1"/>
              <a:t>emp</a:t>
            </a:r>
            <a:r>
              <a:rPr lang="en-US" sz="1800" dirty="0"/>
              <a:t> can use a method defined in </a:t>
            </a:r>
            <a:r>
              <a:rPr lang="en-US" sz="1800" i="1" dirty="0" err="1"/>
              <a:t>dept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because the </a:t>
            </a:r>
            <a:r>
              <a:rPr lang="en-US" sz="1800" dirty="0" err="1"/>
              <a:t>emp</a:t>
            </a:r>
            <a:r>
              <a:rPr lang="en-US" sz="1800" dirty="0"/>
              <a:t> instance contains a class (</a:t>
            </a:r>
            <a:r>
              <a:rPr lang="en-US" sz="1800" dirty="0" err="1"/>
              <a:t>Dept</a:t>
            </a:r>
            <a:r>
              <a:rPr lang="en-US" sz="1800" dirty="0"/>
              <a:t>) as an attribute type.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73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55847"/>
            <a:ext cx="7848600" cy="1054394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Databases</a:t>
            </a:r>
            <a:r>
              <a:rPr lang="en-US" dirty="0"/>
              <a:t>        vs.        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Objects             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4401" y="3429000"/>
            <a:ext cx="1219200" cy="1328469"/>
            <a:chOff x="4183811" y="5047597"/>
            <a:chExt cx="1683589" cy="1328469"/>
          </a:xfrm>
        </p:grpSpPr>
        <p:sp>
          <p:nvSpPr>
            <p:cNvPr id="12" name="Rounded Rectangle 11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EMP_NAME</a:t>
              </a:r>
              <a:b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HIRE_DATE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183811" y="5428597"/>
              <a:ext cx="1676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737733" y="3429000"/>
            <a:ext cx="1142999" cy="990600"/>
            <a:chOff x="4183811" y="5047597"/>
            <a:chExt cx="1683589" cy="1328469"/>
          </a:xfrm>
        </p:grpSpPr>
        <p:sp>
          <p:nvSpPr>
            <p:cNvPr id="15" name="Rounded Rectangle 14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DEPT_NAME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Elbow Connector 17"/>
          <p:cNvCxnSpPr/>
          <p:nvPr/>
        </p:nvCxnSpPr>
        <p:spPr>
          <a:xfrm flipV="1">
            <a:off x="1676400" y="4038600"/>
            <a:ext cx="1143000" cy="609600"/>
          </a:xfrm>
          <a:prstGeom prst="bentConnector3">
            <a:avLst>
              <a:gd name="adj1" fmla="val 62830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981" y="3352800"/>
            <a:ext cx="3536028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83" y="4587994"/>
            <a:ext cx="3578417" cy="178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4656191" y="6248400"/>
            <a:ext cx="425920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itchFamily="49" charset="0"/>
                <a:cs typeface="Consolas" pitchFamily="49" charset="0"/>
              </a:rPr>
              <a:t>System.</a:t>
            </a:r>
            <a:r>
              <a:rPr lang="en-US" sz="1400" i="1" dirty="0" err="1">
                <a:solidFill>
                  <a:srgbClr val="2A00FF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.println</a:t>
            </a:r>
            <a:br>
              <a:rPr lang="en-US" sz="1400" dirty="0"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latin typeface="Consolas" pitchFamily="49" charset="0"/>
                <a:cs typeface="Consolas" pitchFamily="49" charset="0"/>
              </a:rPr>
              <a:t>         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emp.getDept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getDeptName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54500" y="6019800"/>
            <a:ext cx="2622699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56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52400" y="1600201"/>
            <a:ext cx="8839200" cy="5181600"/>
          </a:xfrm>
          <a:solidFill>
            <a:srgbClr val="FFFFCC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182563" lvl="1" indent="-182563"/>
            <a:r>
              <a:rPr lang="en-US" sz="1600" dirty="0">
                <a:solidFill>
                  <a:schemeClr val="tx1"/>
                </a:solidFill>
              </a:rPr>
              <a:t>Acme Pharmaceuticals owns several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buildings in different cities.   They have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several departments (such as IT) that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are located in each building and head-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quarters buildings that house members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from each department.   Acme offers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its employees a direct-deposit payroll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option.</a:t>
            </a:r>
            <a:br>
              <a:rPr lang="en-US" sz="1600" dirty="0"/>
            </a:br>
            <a:endParaRPr lang="en-US" sz="1600" dirty="0"/>
          </a:p>
          <a:p>
            <a:pPr marL="182563" lvl="1" indent="-182563"/>
            <a:r>
              <a:rPr lang="en-US" sz="1800" b="1" dirty="0">
                <a:solidFill>
                  <a:schemeClr val="accent2"/>
                </a:solidFill>
              </a:rPr>
              <a:t>One-to-one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Each employee has one bank account,</a:t>
            </a:r>
            <a:br>
              <a:rPr lang="en-US" sz="1600" dirty="0"/>
            </a:br>
            <a:r>
              <a:rPr lang="en-US" sz="1600" dirty="0"/>
              <a:t>- Each account is associated with only</a:t>
            </a:r>
            <a:br>
              <a:rPr lang="en-US" sz="1600" dirty="0"/>
            </a:br>
            <a:r>
              <a:rPr lang="en-US" sz="1600" dirty="0"/>
              <a:t>one employee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05800" cy="1054394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Relationships in Databases:</a:t>
            </a:r>
            <a:br>
              <a:rPr lang="en-US" dirty="0">
                <a:solidFill>
                  <a:srgbClr val="FFFFCC"/>
                </a:solidFill>
              </a:rPr>
            </a:br>
            <a:r>
              <a:rPr lang="en-US" dirty="0">
                <a:solidFill>
                  <a:srgbClr val="FFFFCC"/>
                </a:solidFill>
              </a:rPr>
              <a:t>Three Different Kinds of Cardinality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      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9403" y="4234131"/>
            <a:ext cx="1219200" cy="1328469"/>
            <a:chOff x="4183811" y="5047597"/>
            <a:chExt cx="1683589" cy="1328469"/>
          </a:xfrm>
        </p:grpSpPr>
        <p:sp>
          <p:nvSpPr>
            <p:cNvPr id="12" name="Rounded Rectangle 11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EMP_NAME</a:t>
              </a:r>
              <a:b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HIRE_DATE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ACCT_ID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183811" y="5428597"/>
              <a:ext cx="1676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422735" y="4234131"/>
            <a:ext cx="1234865" cy="990600"/>
            <a:chOff x="4183811" y="5047597"/>
            <a:chExt cx="1818904" cy="1328469"/>
          </a:xfrm>
        </p:grpSpPr>
        <p:sp>
          <p:nvSpPr>
            <p:cNvPr id="15" name="Rounded Rectangle 14"/>
            <p:cNvSpPr/>
            <p:nvPr/>
          </p:nvSpPr>
          <p:spPr>
            <a:xfrm>
              <a:off x="4191001" y="5047597"/>
              <a:ext cx="1811714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ACCOUNT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ACCT_ID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BANK_NAME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183811" y="5558547"/>
              <a:ext cx="181890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Elbow Connector 17"/>
          <p:cNvCxnSpPr/>
          <p:nvPr/>
        </p:nvCxnSpPr>
        <p:spPr>
          <a:xfrm flipV="1">
            <a:off x="1361402" y="4843731"/>
            <a:ext cx="1143000" cy="609600"/>
          </a:xfrm>
          <a:prstGeom prst="bentConnector3">
            <a:avLst>
              <a:gd name="adj1" fmla="val 62830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339469" y="2024331"/>
            <a:ext cx="1219200" cy="1328469"/>
            <a:chOff x="4183811" y="5047597"/>
            <a:chExt cx="1683589" cy="1328469"/>
          </a:xfrm>
        </p:grpSpPr>
        <p:sp>
          <p:nvSpPr>
            <p:cNvPr id="19" name="Rounded Rectangle 18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EMP_NAME</a:t>
              </a:r>
              <a:b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HIRE_DATE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183811" y="5428597"/>
              <a:ext cx="1676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62801" y="2024331"/>
            <a:ext cx="1142999" cy="990600"/>
            <a:chOff x="4183811" y="5047597"/>
            <a:chExt cx="1683589" cy="1328469"/>
          </a:xfrm>
        </p:grpSpPr>
        <p:sp>
          <p:nvSpPr>
            <p:cNvPr id="22" name="Rounded Rectangle 21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DEPT_NAME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Elbow Connector 23"/>
          <p:cNvCxnSpPr/>
          <p:nvPr/>
        </p:nvCxnSpPr>
        <p:spPr>
          <a:xfrm flipV="1">
            <a:off x="6101468" y="2633931"/>
            <a:ext cx="1143000" cy="609600"/>
          </a:xfrm>
          <a:prstGeom prst="bentConnector3">
            <a:avLst>
              <a:gd name="adj1" fmla="val 62830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7"/>
          <p:cNvSpPr>
            <a:spLocks noGrp="1"/>
          </p:cNvSpPr>
          <p:nvPr>
            <p:ph sz="half" idx="2"/>
          </p:nvPr>
        </p:nvSpPr>
        <p:spPr>
          <a:xfrm>
            <a:off x="3962400" y="1600200"/>
            <a:ext cx="5067299" cy="2743199"/>
          </a:xfrm>
          <a:noFill/>
          <a:ln>
            <a:noFill/>
          </a:ln>
        </p:spPr>
        <p:txBody>
          <a:bodyPr/>
          <a:lstStyle/>
          <a:p>
            <a:pPr lvl="1"/>
            <a:r>
              <a:rPr lang="en-US" sz="1800" b="1" dirty="0">
                <a:solidFill>
                  <a:schemeClr val="accent2"/>
                </a:solidFill>
              </a:rPr>
              <a:t>One-to-many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Each employee is in only one department.</a:t>
            </a:r>
            <a:br>
              <a:rPr lang="en-US" sz="1600" dirty="0"/>
            </a:br>
            <a:r>
              <a:rPr lang="en-US" sz="1600" dirty="0"/>
              <a:t>- Each department contains many employees</a:t>
            </a:r>
            <a:br>
              <a:rPr lang="en-US" sz="1600" dirty="0"/>
            </a:br>
            <a:endParaRPr lang="en-US" sz="1600" dirty="0"/>
          </a:p>
          <a:p>
            <a:pPr lvl="1"/>
            <a:r>
              <a:rPr lang="en-US" sz="1800" b="1" dirty="0">
                <a:solidFill>
                  <a:schemeClr val="accent2"/>
                </a:solidFill>
              </a:rPr>
              <a:t>Many-to-many</a:t>
            </a:r>
            <a:br>
              <a:rPr lang="en-US" sz="1800" dirty="0">
                <a:solidFill>
                  <a:schemeClr val="accent2"/>
                </a:solidFill>
              </a:rPr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A department may be located in many buildings.</a:t>
            </a:r>
            <a:br>
              <a:rPr lang="en-US" sz="1600" dirty="0"/>
            </a:br>
            <a:r>
              <a:rPr lang="en-US" sz="1600" dirty="0"/>
              <a:t>- Each building contains many departments</a:t>
            </a:r>
          </a:p>
          <a:p>
            <a:pPr lvl="1"/>
            <a:endParaRPr lang="en-US" sz="16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7543800" y="4561366"/>
            <a:ext cx="1227106" cy="1153633"/>
            <a:chOff x="4183811" y="5047597"/>
            <a:chExt cx="1807474" cy="1328469"/>
          </a:xfrm>
        </p:grpSpPr>
        <p:sp>
          <p:nvSpPr>
            <p:cNvPr id="30" name="Rounded Rectangle 29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BUILDING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BLDG_NAME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CITY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183811" y="5558547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096000" y="4561366"/>
            <a:ext cx="1142999" cy="990600"/>
            <a:chOff x="4183811" y="5047597"/>
            <a:chExt cx="1683589" cy="1328469"/>
          </a:xfrm>
        </p:grpSpPr>
        <p:sp>
          <p:nvSpPr>
            <p:cNvPr id="37" name="Rounded Rectangle 36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648200" y="4561366"/>
            <a:ext cx="1142999" cy="990600"/>
            <a:chOff x="4183811" y="5047597"/>
            <a:chExt cx="1683589" cy="1328469"/>
          </a:xfrm>
        </p:grpSpPr>
        <p:sp>
          <p:nvSpPr>
            <p:cNvPr id="40" name="Rounded Rectangle 39"/>
            <p:cNvSpPr/>
            <p:nvPr/>
          </p:nvSpPr>
          <p:spPr>
            <a:xfrm>
              <a:off x="4191001" y="5047597"/>
              <a:ext cx="1676399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DEPT_NAME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Elbow Connector 31"/>
          <p:cNvCxnSpPr/>
          <p:nvPr/>
        </p:nvCxnSpPr>
        <p:spPr>
          <a:xfrm>
            <a:off x="5489004" y="5143500"/>
            <a:ext cx="683196" cy="209550"/>
          </a:xfrm>
          <a:prstGeom prst="bentConnector3">
            <a:avLst>
              <a:gd name="adj1" fmla="val 62450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900288" y="5155282"/>
            <a:ext cx="690679" cy="517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21274594">
            <a:off x="6335089" y="5495081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join table</a:t>
            </a:r>
          </a:p>
        </p:txBody>
      </p:sp>
      <p:sp>
        <p:nvSpPr>
          <p:cNvPr id="6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08634" y="64312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555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52400" y="1600201"/>
            <a:ext cx="8839200" cy="5181600"/>
          </a:xfrm>
          <a:solidFill>
            <a:srgbClr val="FFFFCC"/>
          </a:solidFill>
          <a:ln>
            <a:solidFill>
              <a:schemeClr val="tx2"/>
            </a:solidFill>
          </a:ln>
        </p:spPr>
        <p:txBody>
          <a:bodyPr/>
          <a:lstStyle/>
          <a:p>
            <a:pPr marL="182563" lvl="1" indent="-182563"/>
            <a:r>
              <a:rPr lang="en-US" sz="1600" dirty="0">
                <a:solidFill>
                  <a:schemeClr val="tx1"/>
                </a:solidFill>
              </a:rPr>
              <a:t>Join tables are mandatory in many-to-many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relationships, but optional in one-to-many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and one-to-one.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marL="456883" lvl="2" indent="-182563"/>
            <a:r>
              <a:rPr lang="en-US" sz="1400" dirty="0">
                <a:solidFill>
                  <a:srgbClr val="FF0000"/>
                </a:solidFill>
              </a:rPr>
              <a:t>CON:    </a:t>
            </a:r>
            <a:r>
              <a:rPr lang="en-US" sz="1400" dirty="0">
                <a:solidFill>
                  <a:schemeClr val="tx1"/>
                </a:solidFill>
              </a:rPr>
              <a:t>not fully normalized;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             extra table join needed</a:t>
            </a:r>
          </a:p>
          <a:p>
            <a:pPr marL="456883" lvl="2" indent="-182563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PRO:    </a:t>
            </a:r>
            <a:r>
              <a:rPr lang="en-US" sz="1400" dirty="0">
                <a:solidFill>
                  <a:schemeClr val="tx1"/>
                </a:solidFill>
              </a:rPr>
              <a:t>protects database from changing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             business rules</a:t>
            </a:r>
            <a:br>
              <a:rPr lang="en-US" sz="1400" dirty="0"/>
            </a:br>
            <a:endParaRPr lang="en-US" sz="1400" dirty="0"/>
          </a:p>
          <a:p>
            <a:pPr marL="182563" lvl="1" indent="-182563"/>
            <a:r>
              <a:rPr lang="en-US" sz="1800" b="1" dirty="0">
                <a:solidFill>
                  <a:schemeClr val="accent2"/>
                </a:solidFill>
              </a:rPr>
              <a:t>One-to-one   </a:t>
            </a:r>
            <a:r>
              <a:rPr lang="en-US" sz="1800" b="1" dirty="0">
                <a:solidFill>
                  <a:schemeClr val="accent2"/>
                </a:solidFill>
                <a:sym typeface="Wingdings" pitchFamily="2" charset="2"/>
              </a:rPr>
              <a:t>  Many-to-many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Acme hires husband and wife who both </a:t>
            </a:r>
            <a:br>
              <a:rPr lang="en-US" sz="1600" dirty="0"/>
            </a:br>
            <a:r>
              <a:rPr lang="en-US" sz="1600" dirty="0"/>
              <a:t>  direct deposit into the same account. </a:t>
            </a:r>
            <a:br>
              <a:rPr lang="en-US" sz="1600" dirty="0"/>
            </a:br>
            <a:r>
              <a:rPr lang="en-US" sz="600" dirty="0"/>
              <a:t> </a:t>
            </a:r>
            <a:br>
              <a:rPr lang="en-US" sz="1600" dirty="0"/>
            </a:br>
            <a:r>
              <a:rPr lang="en-US" sz="1600" dirty="0"/>
              <a:t>- Acme now allows bonus to be deposited</a:t>
            </a:r>
            <a:br>
              <a:rPr lang="en-US" sz="1600" dirty="0"/>
            </a:br>
            <a:r>
              <a:rPr lang="en-US" sz="1600" dirty="0"/>
              <a:t>  into separate account.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05800" cy="1054394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The Join Table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Content Placeholder 7"/>
          <p:cNvSpPr>
            <a:spLocks noGrp="1"/>
          </p:cNvSpPr>
          <p:nvPr>
            <p:ph sz="half" idx="2"/>
          </p:nvPr>
        </p:nvSpPr>
        <p:spPr>
          <a:xfrm>
            <a:off x="3962400" y="1600200"/>
            <a:ext cx="5067299" cy="2743199"/>
          </a:xfrm>
          <a:noFill/>
          <a:ln>
            <a:noFill/>
          </a:ln>
        </p:spPr>
        <p:txBody>
          <a:bodyPr/>
          <a:lstStyle/>
          <a:p>
            <a:pPr lvl="1"/>
            <a:r>
              <a:rPr lang="en-US" sz="1800" b="1" dirty="0">
                <a:solidFill>
                  <a:schemeClr val="accent2"/>
                </a:solidFill>
              </a:rPr>
              <a:t>One-to-many   </a:t>
            </a:r>
            <a:r>
              <a:rPr lang="en-US" sz="1800" b="1" dirty="0">
                <a:solidFill>
                  <a:schemeClr val="accent2"/>
                </a:solidFill>
                <a:sym typeface="Wingdings" pitchFamily="2" charset="2"/>
              </a:rPr>
              <a:t>  Many-to-many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Acme hires their first worker who splits</a:t>
            </a:r>
            <a:br>
              <a:rPr lang="en-US" sz="1600" dirty="0"/>
            </a:br>
            <a:r>
              <a:rPr lang="en-US" sz="1600" dirty="0"/>
              <a:t>  time between two departments.</a:t>
            </a:r>
            <a:br>
              <a:rPr lang="en-US" sz="1600" dirty="0"/>
            </a:br>
            <a:endParaRPr lang="en-US" sz="1600" dirty="0"/>
          </a:p>
          <a:p>
            <a:pPr lvl="1"/>
            <a:r>
              <a:rPr lang="en-US" sz="1800" b="1" dirty="0">
                <a:solidFill>
                  <a:schemeClr val="accent2"/>
                </a:solidFill>
              </a:rPr>
              <a:t>Many-to-many</a:t>
            </a:r>
            <a:br>
              <a:rPr lang="en-US" sz="1800" dirty="0">
                <a:solidFill>
                  <a:schemeClr val="accent2"/>
                </a:solidFill>
              </a:rPr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04800" y="4234131"/>
            <a:ext cx="1219200" cy="1118919"/>
            <a:chOff x="3882220" y="5047597"/>
            <a:chExt cx="1683589" cy="1328469"/>
          </a:xfrm>
        </p:grpSpPr>
        <p:sp>
          <p:nvSpPr>
            <p:cNvPr id="12" name="Rounded Rectangle 11"/>
            <p:cNvSpPr/>
            <p:nvPr/>
          </p:nvSpPr>
          <p:spPr>
            <a:xfrm>
              <a:off x="3889409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EMP_NAME</a:t>
              </a:r>
              <a:b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HIRE_DATE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882220" y="5539212"/>
              <a:ext cx="1676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895602" y="4234131"/>
            <a:ext cx="1295398" cy="990600"/>
            <a:chOff x="4880315" y="5047597"/>
            <a:chExt cx="1683584" cy="1328469"/>
          </a:xfrm>
        </p:grpSpPr>
        <p:sp>
          <p:nvSpPr>
            <p:cNvPr id="15" name="Rounded Rectangle 14"/>
            <p:cNvSpPr/>
            <p:nvPr/>
          </p:nvSpPr>
          <p:spPr>
            <a:xfrm>
              <a:off x="4887502" y="5047597"/>
              <a:ext cx="167639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ACCOUNT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ACCT_ID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BANK_NAME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80315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62801" y="2024331"/>
            <a:ext cx="1142999" cy="990600"/>
            <a:chOff x="4183811" y="5047597"/>
            <a:chExt cx="1683589" cy="1328469"/>
          </a:xfrm>
        </p:grpSpPr>
        <p:sp>
          <p:nvSpPr>
            <p:cNvPr id="22" name="Rounded Rectangle 21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DEPT_NAME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543800" y="4561366"/>
            <a:ext cx="1227106" cy="1153633"/>
            <a:chOff x="4183811" y="5047597"/>
            <a:chExt cx="1807474" cy="1328469"/>
          </a:xfrm>
        </p:grpSpPr>
        <p:sp>
          <p:nvSpPr>
            <p:cNvPr id="30" name="Rounded Rectangle 29"/>
            <p:cNvSpPr/>
            <p:nvPr/>
          </p:nvSpPr>
          <p:spPr>
            <a:xfrm>
              <a:off x="4190998" y="5047597"/>
              <a:ext cx="1800287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BUILDING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BLDG_NAME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CITY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183811" y="5558547"/>
              <a:ext cx="18074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096000" y="4561366"/>
            <a:ext cx="1142999" cy="990600"/>
            <a:chOff x="4183811" y="5047597"/>
            <a:chExt cx="1683589" cy="1328469"/>
          </a:xfrm>
        </p:grpSpPr>
        <p:sp>
          <p:nvSpPr>
            <p:cNvPr id="37" name="Rounded Rectangle 36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BLDG_ID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648200" y="4561366"/>
            <a:ext cx="1142999" cy="990600"/>
            <a:chOff x="4183811" y="5047597"/>
            <a:chExt cx="1683589" cy="1328469"/>
          </a:xfrm>
        </p:grpSpPr>
        <p:sp>
          <p:nvSpPr>
            <p:cNvPr id="40" name="Rounded Rectangle 39"/>
            <p:cNvSpPr/>
            <p:nvPr/>
          </p:nvSpPr>
          <p:spPr>
            <a:xfrm>
              <a:off x="4191001" y="5047597"/>
              <a:ext cx="1676399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DEPT_NAME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Elbow Connector 31"/>
          <p:cNvCxnSpPr/>
          <p:nvPr/>
        </p:nvCxnSpPr>
        <p:spPr>
          <a:xfrm>
            <a:off x="5489004" y="5143500"/>
            <a:ext cx="683196" cy="209550"/>
          </a:xfrm>
          <a:prstGeom prst="bentConnector3">
            <a:avLst>
              <a:gd name="adj1" fmla="val 62450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900288" y="5155282"/>
            <a:ext cx="690679" cy="517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21274594">
            <a:off x="6335089" y="5495081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join table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681847" y="4234131"/>
            <a:ext cx="1055909" cy="990600"/>
            <a:chOff x="4183811" y="5047597"/>
            <a:chExt cx="1683588" cy="1328469"/>
          </a:xfrm>
        </p:grpSpPr>
        <p:sp>
          <p:nvSpPr>
            <p:cNvPr id="34" name="Rounded Rectangle 33"/>
            <p:cNvSpPr/>
            <p:nvPr/>
          </p:nvSpPr>
          <p:spPr>
            <a:xfrm>
              <a:off x="4191000" y="5047597"/>
              <a:ext cx="1676399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EMP_ACCT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ACCT_ID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 flipV="1">
            <a:off x="1019175" y="4793591"/>
            <a:ext cx="762000" cy="4160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flipV="1">
            <a:off x="2438400" y="4835195"/>
            <a:ext cx="571500" cy="199036"/>
          </a:xfrm>
          <a:prstGeom prst="bentConnector3">
            <a:avLst>
              <a:gd name="adj1" fmla="val 63333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419600" y="2024331"/>
            <a:ext cx="1219200" cy="1118919"/>
            <a:chOff x="3882220" y="5047597"/>
            <a:chExt cx="1683589" cy="1328469"/>
          </a:xfrm>
        </p:grpSpPr>
        <p:sp>
          <p:nvSpPr>
            <p:cNvPr id="49" name="Rounded Rectangle 48"/>
            <p:cNvSpPr/>
            <p:nvPr/>
          </p:nvSpPr>
          <p:spPr>
            <a:xfrm>
              <a:off x="3889409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EMP_NAME</a:t>
              </a:r>
              <a:b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HIRE_DATE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882220" y="5539212"/>
              <a:ext cx="1676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5872846" y="2024331"/>
            <a:ext cx="1055909" cy="990600"/>
            <a:chOff x="4183811" y="5047597"/>
            <a:chExt cx="1683588" cy="1328469"/>
          </a:xfrm>
        </p:grpSpPr>
        <p:sp>
          <p:nvSpPr>
            <p:cNvPr id="53" name="Rounded Rectangle 52"/>
            <p:cNvSpPr/>
            <p:nvPr/>
          </p:nvSpPr>
          <p:spPr>
            <a:xfrm>
              <a:off x="4191000" y="5047597"/>
              <a:ext cx="1676399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EMP_DEPT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EMP_ID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DEPT_ID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/>
          <p:cNvCxnSpPr/>
          <p:nvPr/>
        </p:nvCxnSpPr>
        <p:spPr>
          <a:xfrm flipV="1">
            <a:off x="5217259" y="2583790"/>
            <a:ext cx="762000" cy="4160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flipV="1">
            <a:off x="6662618" y="2609623"/>
            <a:ext cx="571500" cy="199036"/>
          </a:xfrm>
          <a:prstGeom prst="bentConnector3">
            <a:avLst>
              <a:gd name="adj1" fmla="val 63333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21274594">
            <a:off x="1827218" y="5175724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join table</a:t>
            </a:r>
          </a:p>
        </p:txBody>
      </p:sp>
      <p:sp>
        <p:nvSpPr>
          <p:cNvPr id="59" name="TextBox 58"/>
          <p:cNvSpPr txBox="1"/>
          <p:nvPr/>
        </p:nvSpPr>
        <p:spPr>
          <a:xfrm rot="21274594">
            <a:off x="5989750" y="2976974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join table</a:t>
            </a:r>
          </a:p>
        </p:txBody>
      </p:sp>
      <p:sp>
        <p:nvSpPr>
          <p:cNvPr id="6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08634" y="64312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45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52400" y="1600201"/>
            <a:ext cx="4344988" cy="5181600"/>
          </a:xfrm>
          <a:solidFill>
            <a:srgbClr val="FFFFCC"/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/>
              <a:t>Ownership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In the normalized model, EMP is considered to own the relationship, </a:t>
            </a:r>
            <a:br>
              <a:rPr lang="en-US" sz="1600" dirty="0"/>
            </a:br>
            <a:r>
              <a:rPr lang="en-US" sz="1600" dirty="0"/>
              <a:t>as it stores the foreign key to DEPT.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600" dirty="0"/>
              <a:t>In the Join Table model, neither EMP nor DEPT could be said to "own" the relationship.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495800" y="1600200"/>
            <a:ext cx="4495800" cy="5181599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Ownership</a:t>
            </a:r>
          </a:p>
          <a:p>
            <a:pPr lvl="1"/>
            <a:r>
              <a:rPr lang="en-US" sz="1600" dirty="0"/>
              <a:t>In the object model, </a:t>
            </a:r>
            <a:r>
              <a:rPr lang="en-US" sz="1600" dirty="0" err="1"/>
              <a:t>Emp</a:t>
            </a:r>
            <a:r>
              <a:rPr lang="en-US" sz="1600" dirty="0"/>
              <a:t> does own the relationship, because it includes entity </a:t>
            </a:r>
            <a:r>
              <a:rPr lang="en-US" sz="1600" dirty="0" err="1"/>
              <a:t>Dept</a:t>
            </a:r>
            <a:r>
              <a:rPr lang="en-US" sz="1600" dirty="0"/>
              <a:t> as one of its attributes. </a:t>
            </a:r>
          </a:p>
          <a:p>
            <a:pPr lvl="1"/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2000" dirty="0"/>
              <a:t>Direction</a:t>
            </a:r>
          </a:p>
          <a:p>
            <a:pPr lvl="1"/>
            <a:r>
              <a:rPr lang="en-US" sz="1600" dirty="0"/>
              <a:t>Objects have the added concept of direction.  </a:t>
            </a:r>
            <a:r>
              <a:rPr lang="en-US" sz="1600" dirty="0" err="1"/>
              <a:t>Emp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 err="1">
                <a:sym typeface="Wingdings" pitchFamily="2" charset="2"/>
              </a:rPr>
              <a:t>Dept</a:t>
            </a:r>
            <a:r>
              <a:rPr lang="en-US" sz="1600" dirty="0">
                <a:sym typeface="Wingdings" pitchFamily="2" charset="2"/>
              </a:rPr>
              <a:t> is "unidirectional"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55847"/>
            <a:ext cx="7848600" cy="1054394"/>
          </a:xfrm>
        </p:spPr>
        <p:txBody>
          <a:bodyPr/>
          <a:lstStyle/>
          <a:p>
            <a:r>
              <a:rPr lang="en-US" dirty="0">
                <a:solidFill>
                  <a:srgbClr val="FFFFCC"/>
                </a:solidFill>
              </a:rPr>
              <a:t>Databases</a:t>
            </a:r>
            <a:r>
              <a:rPr lang="en-US" dirty="0"/>
              <a:t>        vs.        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Objects           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4401" y="2862531"/>
            <a:ext cx="2966331" cy="1328469"/>
            <a:chOff x="914401" y="4843731"/>
            <a:chExt cx="2966331" cy="1328469"/>
          </a:xfrm>
        </p:grpSpPr>
        <p:grpSp>
          <p:nvGrpSpPr>
            <p:cNvPr id="11" name="Group 10"/>
            <p:cNvGrpSpPr/>
            <p:nvPr/>
          </p:nvGrpSpPr>
          <p:grpSpPr>
            <a:xfrm>
              <a:off x="914401" y="4843731"/>
              <a:ext cx="1219200" cy="1328469"/>
              <a:chOff x="4183811" y="5047597"/>
              <a:chExt cx="1683589" cy="1328469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191000" y="5047597"/>
                <a:ext cx="1676400" cy="132846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EMP</a:t>
                </a:r>
              </a:p>
              <a:p>
                <a:pPr algn="ctr"/>
                <a:endParaRPr lang="en-US" sz="1300" b="1" dirty="0">
                  <a:solidFill>
                    <a:schemeClr val="tx1"/>
                  </a:solidFill>
                  <a:latin typeface="Arial Narrow" pitchFamily="34" charset="0"/>
                </a:endParaRP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EMP_ID</a:t>
                </a: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EMP_NAME</a:t>
                </a:r>
                <a:b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</a:br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HIRE_DATE</a:t>
                </a: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DEPT_ID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4183811" y="5428597"/>
                <a:ext cx="1676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737733" y="4843731"/>
              <a:ext cx="1142999" cy="990600"/>
              <a:chOff x="4183811" y="5047597"/>
              <a:chExt cx="1683589" cy="1328469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191000" y="5047597"/>
                <a:ext cx="1676400" cy="132846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</a:pPr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DEPT</a:t>
                </a:r>
              </a:p>
              <a:p>
                <a:pPr algn="ctr"/>
                <a:endParaRPr lang="en-US" sz="1300" b="1" dirty="0">
                  <a:solidFill>
                    <a:schemeClr val="tx1"/>
                  </a:solidFill>
                  <a:latin typeface="Arial Narrow" pitchFamily="34" charset="0"/>
                </a:endParaRP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DEPT_ID</a:t>
                </a: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DEPT_NAME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4183811" y="5558547"/>
                <a:ext cx="16763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Elbow Connector 17"/>
            <p:cNvCxnSpPr/>
            <p:nvPr/>
          </p:nvCxnSpPr>
          <p:spPr>
            <a:xfrm flipV="1">
              <a:off x="1676400" y="5453331"/>
              <a:ext cx="1143000" cy="609600"/>
            </a:xfrm>
            <a:prstGeom prst="bentConnector3">
              <a:avLst>
                <a:gd name="adj1" fmla="val 62830"/>
              </a:avLst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981" y="2819400"/>
            <a:ext cx="3536028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8"/>
          <a:stretch/>
        </p:blipFill>
        <p:spPr bwMode="auto">
          <a:xfrm>
            <a:off x="5260783" y="4000501"/>
            <a:ext cx="357841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04800" y="5292780"/>
            <a:ext cx="3886200" cy="1260420"/>
            <a:chOff x="4419600" y="2024331"/>
            <a:chExt cx="3886200" cy="1260420"/>
          </a:xfrm>
        </p:grpSpPr>
        <p:grpSp>
          <p:nvGrpSpPr>
            <p:cNvPr id="17" name="Group 16"/>
            <p:cNvGrpSpPr/>
            <p:nvPr/>
          </p:nvGrpSpPr>
          <p:grpSpPr>
            <a:xfrm>
              <a:off x="7162801" y="2024331"/>
              <a:ext cx="1142999" cy="990600"/>
              <a:chOff x="4183811" y="5047597"/>
              <a:chExt cx="1683589" cy="1328469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191000" y="5047597"/>
                <a:ext cx="1676400" cy="132846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</a:pPr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DEPT</a:t>
                </a:r>
              </a:p>
              <a:p>
                <a:pPr algn="ctr"/>
                <a:endParaRPr lang="en-US" sz="1300" b="1" dirty="0">
                  <a:solidFill>
                    <a:schemeClr val="tx1"/>
                  </a:solidFill>
                  <a:latin typeface="Arial Narrow" pitchFamily="34" charset="0"/>
                </a:endParaRP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DEPT_ID</a:t>
                </a: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DEPT_NAME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4183811" y="5558547"/>
                <a:ext cx="16763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4419600" y="2024331"/>
              <a:ext cx="1219200" cy="1118919"/>
              <a:chOff x="3882220" y="5047597"/>
              <a:chExt cx="1683589" cy="1328469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3889409" y="5047597"/>
                <a:ext cx="1676400" cy="132846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EMP</a:t>
                </a:r>
              </a:p>
              <a:p>
                <a:pPr algn="ctr"/>
                <a:endParaRPr lang="en-US" sz="1300" b="1" dirty="0">
                  <a:solidFill>
                    <a:schemeClr val="tx1"/>
                  </a:solidFill>
                  <a:latin typeface="Arial Narrow" pitchFamily="34" charset="0"/>
                </a:endParaRP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EMP_ID</a:t>
                </a: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EMP_NAME</a:t>
                </a:r>
                <a:b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</a:br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HIRE_DATE</a:t>
                </a: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3882220" y="5539212"/>
                <a:ext cx="1676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5872846" y="2024331"/>
              <a:ext cx="1055909" cy="990600"/>
              <a:chOff x="4183811" y="5047597"/>
              <a:chExt cx="1683588" cy="132846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191000" y="5047597"/>
                <a:ext cx="1676399" cy="132846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spcBef>
                    <a:spcPts val="600"/>
                  </a:spcBef>
                </a:pPr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EMP_DEPT</a:t>
                </a:r>
              </a:p>
              <a:p>
                <a:pPr algn="ctr"/>
                <a:endParaRPr lang="en-US" sz="1300" b="1" dirty="0">
                  <a:solidFill>
                    <a:schemeClr val="tx1"/>
                  </a:solidFill>
                  <a:latin typeface="Arial Narrow" pitchFamily="34" charset="0"/>
                </a:endParaRP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EMP_ID</a:t>
                </a:r>
              </a:p>
              <a:p>
                <a:r>
                  <a:rPr lang="en-US" sz="1300" b="1" dirty="0">
                    <a:solidFill>
                      <a:schemeClr val="tx1"/>
                    </a:solidFill>
                    <a:latin typeface="Arial Narrow" pitchFamily="34" charset="0"/>
                  </a:rPr>
                  <a:t>DEPT_ID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4183811" y="5558547"/>
                <a:ext cx="16763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Arrow Connector 27"/>
            <p:cNvCxnSpPr/>
            <p:nvPr/>
          </p:nvCxnSpPr>
          <p:spPr>
            <a:xfrm flipV="1">
              <a:off x="5217259" y="2583790"/>
              <a:ext cx="762000" cy="41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flipV="1">
              <a:off x="6662618" y="2609623"/>
              <a:ext cx="571500" cy="199036"/>
            </a:xfrm>
            <a:prstGeom prst="bentConnector3">
              <a:avLst>
                <a:gd name="adj1" fmla="val 63333"/>
              </a:avLst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21274594">
              <a:off x="5989750" y="2976974"/>
              <a:ext cx="898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join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218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152399" y="1307087"/>
            <a:ext cx="8828915" cy="5474712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/>
              <a:t>One-to-One;  unidirectional;  </a:t>
            </a:r>
            <a:r>
              <a:rPr lang="en-US" sz="2000" dirty="0" err="1">
                <a:solidFill>
                  <a:schemeClr val="accent2"/>
                </a:solidFill>
              </a:rPr>
              <a:t>Emp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owns relationship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1800" dirty="0"/>
              <a:t>One-to-One;  unidirectional;  </a:t>
            </a:r>
            <a:r>
              <a:rPr lang="en-US" sz="1800" dirty="0">
                <a:solidFill>
                  <a:schemeClr val="accent2"/>
                </a:solidFill>
              </a:rPr>
              <a:t>Account</a:t>
            </a:r>
            <a:r>
              <a:rPr lang="en-US" sz="1800" dirty="0"/>
              <a:t> owns relationship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050" dirty="0"/>
          </a:p>
          <a:p>
            <a:r>
              <a:rPr lang="en-US" sz="1800" dirty="0"/>
              <a:t>One-to-One;  bidirectional;  there is an </a:t>
            </a:r>
            <a:r>
              <a:rPr lang="en-US" sz="1800" dirty="0">
                <a:solidFill>
                  <a:schemeClr val="accent2"/>
                </a:solidFill>
              </a:rPr>
              <a:t>owner</a:t>
            </a:r>
            <a:r>
              <a:rPr lang="en-US" sz="1800" dirty="0"/>
              <a:t> and an </a:t>
            </a:r>
            <a:r>
              <a:rPr lang="en-US" sz="1800" dirty="0">
                <a:solidFill>
                  <a:schemeClr val="accent2"/>
                </a:solidFill>
              </a:rPr>
              <a:t>inverse owner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55847"/>
            <a:ext cx="7848600" cy="105439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 Relationships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4" y="1700278"/>
            <a:ext cx="3378200" cy="13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75" y="3559260"/>
            <a:ext cx="3387797" cy="134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8"/>
          <a:stretch/>
        </p:blipFill>
        <p:spPr bwMode="auto">
          <a:xfrm>
            <a:off x="657225" y="3559260"/>
            <a:ext cx="3339811" cy="134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4"/>
          <a:stretch/>
        </p:blipFill>
        <p:spPr bwMode="auto">
          <a:xfrm>
            <a:off x="685800" y="1700278"/>
            <a:ext cx="3339811" cy="13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75" y="5419405"/>
            <a:ext cx="3387797" cy="134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4"/>
          <a:stretch/>
        </p:blipFill>
        <p:spPr bwMode="auto">
          <a:xfrm>
            <a:off x="657224" y="5424101"/>
            <a:ext cx="3339811" cy="13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903767" y="2838893"/>
            <a:ext cx="2456121" cy="194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03766" y="6566303"/>
            <a:ext cx="2456121" cy="194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40101" y="6403985"/>
            <a:ext cx="2456121" cy="194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529468" y="4550734"/>
            <a:ext cx="2456121" cy="194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08634" y="64312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6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155043" y="1307088"/>
            <a:ext cx="8828915" cy="5474712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/>
              <a:t>One-to-One;  unidirectional;  </a:t>
            </a:r>
            <a:r>
              <a:rPr lang="en-US" sz="2000" dirty="0" err="1">
                <a:solidFill>
                  <a:schemeClr val="accent2"/>
                </a:solidFill>
              </a:rPr>
              <a:t>Emp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owns relationship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55847"/>
            <a:ext cx="5815085" cy="71095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it 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3247900"/>
            <a:ext cx="3711573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Emp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GeneratedValue</a:t>
            </a:r>
            <a:endParaRPr lang="en-US" sz="14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emp_id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Integer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empID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emp_name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empName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hire_date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Date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hireDate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OneToOne</a:t>
            </a:r>
            <a:endParaRPr lang="en-US" sz="1400" b="1" dirty="0">
              <a:solidFill>
                <a:srgbClr val="7F0055"/>
              </a:solidFill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JoinColumn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acct_id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  <a:endParaRPr lang="en-US" sz="1400" b="1" dirty="0">
              <a:solidFill>
                <a:srgbClr val="7F0055"/>
              </a:solidFill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Account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account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545751" y="3247900"/>
            <a:ext cx="3827499" cy="24622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Account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GeneratedValue</a:t>
            </a:r>
            <a:endParaRPr lang="en-US" sz="14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acct_id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Integer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acctID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bank_name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bankName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Emp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emp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00" y="234036"/>
            <a:ext cx="2278026" cy="1028214"/>
          </a:xfrm>
          <a:prstGeom prst="rect">
            <a:avLst/>
          </a:prstGeom>
        </p:spPr>
      </p:pic>
      <p:sp>
        <p:nvSpPr>
          <p:cNvPr id="2060" name="TextBox 2059"/>
          <p:cNvSpPr txBox="1"/>
          <p:nvPr/>
        </p:nvSpPr>
        <p:spPr>
          <a:xfrm>
            <a:off x="3429000" y="3247900"/>
            <a:ext cx="81785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Owner</a:t>
            </a:r>
          </a:p>
        </p:txBody>
      </p:sp>
      <p:sp>
        <p:nvSpPr>
          <p:cNvPr id="8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08634" y="64312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78</a:t>
            </a:fld>
            <a:endParaRPr lang="en-US" dirty="0"/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12153"/>
            <a:ext cx="3378200" cy="13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8" name="Group 87"/>
          <p:cNvGrpSpPr/>
          <p:nvPr/>
        </p:nvGrpSpPr>
        <p:grpSpPr>
          <a:xfrm>
            <a:off x="657224" y="1718469"/>
            <a:ext cx="3339811" cy="1337099"/>
            <a:chOff x="657224" y="1785993"/>
            <a:chExt cx="3339811" cy="1337099"/>
          </a:xfrm>
        </p:grpSpPr>
        <p:pic>
          <p:nvPicPr>
            <p:cNvPr id="89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14"/>
            <a:stretch/>
          </p:blipFill>
          <p:spPr bwMode="auto">
            <a:xfrm>
              <a:off x="657224" y="1785993"/>
              <a:ext cx="3339811" cy="1333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0" name="Rectangle 89"/>
            <p:cNvSpPr/>
            <p:nvPr/>
          </p:nvSpPr>
          <p:spPr>
            <a:xfrm>
              <a:off x="903766" y="2928195"/>
              <a:ext cx="2456121" cy="194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3634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152399" y="1307088"/>
            <a:ext cx="8828915" cy="5474712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/>
              <a:t>One-to-One;  bidirectional;  there is an </a:t>
            </a:r>
            <a:r>
              <a:rPr lang="en-US" sz="2000" dirty="0">
                <a:solidFill>
                  <a:schemeClr val="accent2"/>
                </a:solidFill>
              </a:rPr>
              <a:t>owner</a:t>
            </a:r>
            <a:r>
              <a:rPr lang="en-US" sz="2000" dirty="0"/>
              <a:t> and an </a:t>
            </a:r>
            <a:r>
              <a:rPr lang="en-US" sz="2000" dirty="0">
                <a:solidFill>
                  <a:schemeClr val="accent2"/>
                </a:solidFill>
              </a:rPr>
              <a:t>inverse owner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28600"/>
            <a:ext cx="5815085" cy="105439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Owners and Inverse Owners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57224" y="1718469"/>
            <a:ext cx="3339811" cy="1337099"/>
            <a:chOff x="657224" y="1785993"/>
            <a:chExt cx="3339811" cy="1337099"/>
          </a:xfrm>
        </p:grpSpPr>
        <p:pic>
          <p:nvPicPr>
            <p:cNvPr id="34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14"/>
            <a:stretch/>
          </p:blipFill>
          <p:spPr bwMode="auto">
            <a:xfrm>
              <a:off x="657224" y="1785993"/>
              <a:ext cx="3339811" cy="1333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903766" y="2928195"/>
              <a:ext cx="2456121" cy="194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65603" y="1713773"/>
            <a:ext cx="3387797" cy="1342903"/>
            <a:chOff x="4343400" y="1781297"/>
            <a:chExt cx="3387797" cy="1342903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781297"/>
              <a:ext cx="3387797" cy="1342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4540101" y="2765877"/>
              <a:ext cx="2456121" cy="1948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457200" y="3247900"/>
            <a:ext cx="3711573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Emp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GeneratedValue</a:t>
            </a:r>
            <a:endParaRPr lang="en-US" sz="14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emp_id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Integer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empID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emp_name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empName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hire_date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Date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hireDate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OneToOne</a:t>
            </a:r>
            <a:endParaRPr lang="en-US" sz="14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JoinColumn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acct_id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Account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account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545751" y="3247900"/>
            <a:ext cx="3827499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Account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GeneratedValue</a:t>
            </a:r>
            <a:endParaRPr lang="en-US" sz="14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acct_id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Integer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acctID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bank_name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bankName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OneToOne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mappedBy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"account"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Emp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emp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00" y="234036"/>
            <a:ext cx="2278026" cy="1028214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2410942" y="6490832"/>
            <a:ext cx="885147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6988454" y="5428440"/>
            <a:ext cx="1044855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8" name="Group 2057"/>
          <p:cNvGrpSpPr/>
          <p:nvPr/>
        </p:nvGrpSpPr>
        <p:grpSpPr>
          <a:xfrm>
            <a:off x="3296090" y="5358499"/>
            <a:ext cx="4066397" cy="1282431"/>
            <a:chOff x="3296090" y="5310999"/>
            <a:chExt cx="4066397" cy="1282431"/>
          </a:xfrm>
        </p:grpSpPr>
        <p:cxnSp>
          <p:nvCxnSpPr>
            <p:cNvPr id="2049" name="Elbow Connector 2048"/>
            <p:cNvCxnSpPr>
              <a:stCxn id="68" idx="0"/>
            </p:cNvCxnSpPr>
            <p:nvPr/>
          </p:nvCxnSpPr>
          <p:spPr>
            <a:xfrm flipH="1" flipV="1">
              <a:off x="4962305" y="5311000"/>
              <a:ext cx="2400182" cy="124698"/>
            </a:xfrm>
            <a:prstGeom prst="bentConnector3">
              <a:avLst>
                <a:gd name="adj1" fmla="val 15"/>
              </a:avLst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Curved Connector 2053"/>
            <p:cNvCxnSpPr>
              <a:endCxn id="31" idx="24"/>
            </p:cNvCxnSpPr>
            <p:nvPr/>
          </p:nvCxnSpPr>
          <p:spPr>
            <a:xfrm rot="10800000" flipV="1">
              <a:off x="3296090" y="5310999"/>
              <a:ext cx="1666215" cy="1282431"/>
            </a:xfrm>
            <a:prstGeom prst="curvedConnector3">
              <a:avLst>
                <a:gd name="adj1" fmla="val 32000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9" name="Rectangle 2058"/>
          <p:cNvSpPr/>
          <p:nvPr/>
        </p:nvSpPr>
        <p:spPr>
          <a:xfrm>
            <a:off x="4765603" y="5922103"/>
            <a:ext cx="33877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mappedBy</a:t>
            </a:r>
            <a:r>
              <a:rPr lang="en-US" sz="1600" dirty="0">
                <a:solidFill>
                  <a:srgbClr val="FF0000"/>
                </a:solidFill>
              </a:rPr>
              <a:t> identifies the attribute that owns the relationship; required for bidirectional relationships.</a:t>
            </a:r>
          </a:p>
        </p:txBody>
      </p:sp>
      <p:sp>
        <p:nvSpPr>
          <p:cNvPr id="2060" name="TextBox 2059"/>
          <p:cNvSpPr txBox="1"/>
          <p:nvPr/>
        </p:nvSpPr>
        <p:spPr>
          <a:xfrm>
            <a:off x="3429000" y="3247900"/>
            <a:ext cx="81785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Owner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562249" y="3247900"/>
            <a:ext cx="895951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Owner</a:t>
            </a:r>
          </a:p>
        </p:txBody>
      </p:sp>
      <p:sp>
        <p:nvSpPr>
          <p:cNvPr id="8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08634" y="64312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53405-E5D5-4EAC-8361-C0BCF7D7B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79" y="1734410"/>
            <a:ext cx="8594213" cy="5223878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Fun facts about </a:t>
            </a:r>
            <a:br>
              <a:rPr lang="en-US" dirty="0"/>
            </a:br>
            <a:r>
              <a:rPr lang="en-US" dirty="0" err="1"/>
              <a:t>scott</a:t>
            </a:r>
            <a:r>
              <a:rPr lang="en-US" dirty="0"/>
              <a:t>/tiger</a:t>
            </a:r>
          </a:p>
          <a:p>
            <a:r>
              <a:rPr lang="en-US" dirty="0"/>
              <a:t>If you’re not </a:t>
            </a:r>
            <a:br>
              <a:rPr lang="en-US" dirty="0"/>
            </a:br>
            <a:r>
              <a:rPr lang="en-US" dirty="0"/>
              <a:t>familiar, </a:t>
            </a:r>
            <a:r>
              <a:rPr lang="en-US" dirty="0" err="1"/>
              <a:t>scott</a:t>
            </a:r>
            <a:br>
              <a:rPr lang="en-US" dirty="0"/>
            </a:br>
            <a:r>
              <a:rPr lang="en-US" dirty="0"/>
              <a:t>used to be </a:t>
            </a:r>
            <a:br>
              <a:rPr lang="en-US" dirty="0"/>
            </a:br>
            <a:r>
              <a:rPr lang="en-US" dirty="0"/>
              <a:t>one of the </a:t>
            </a:r>
            <a:br>
              <a:rPr lang="en-US" dirty="0"/>
            </a:br>
            <a:r>
              <a:rPr lang="en-US" dirty="0"/>
              <a:t>seeded users </a:t>
            </a:r>
            <a:br>
              <a:rPr lang="en-US" dirty="0"/>
            </a:br>
            <a:r>
              <a:rPr lang="en-US" dirty="0"/>
              <a:t>that came </a:t>
            </a:r>
            <a:br>
              <a:rPr lang="en-US" dirty="0"/>
            </a:br>
            <a:r>
              <a:rPr lang="en-US" dirty="0"/>
              <a:t>with a fresh </a:t>
            </a:r>
            <a:br>
              <a:rPr lang="en-US" dirty="0"/>
            </a:br>
            <a:r>
              <a:rPr lang="en-US" dirty="0"/>
              <a:t>Oracle DB </a:t>
            </a:r>
            <a:br>
              <a:rPr lang="en-US" dirty="0"/>
            </a:br>
            <a:r>
              <a:rPr lang="en-US" dirty="0"/>
              <a:t>install. </a:t>
            </a:r>
            <a:br>
              <a:rPr lang="en-US" dirty="0"/>
            </a:br>
            <a:r>
              <a:rPr lang="en-US" dirty="0"/>
              <a:t>His password </a:t>
            </a:r>
            <a:br>
              <a:rPr lang="en-US" dirty="0"/>
            </a:br>
            <a:r>
              <a:rPr lang="en-US" dirty="0"/>
              <a:t>was tiger. </a:t>
            </a:r>
          </a:p>
          <a:p>
            <a:r>
              <a:rPr lang="en-US" dirty="0"/>
              <a:t>Bruce Scott was one of the first employees at Oracle, and his daughter had a cat named Tiger. 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7840FA-8AB8-4ED7-87BE-4C5CC0B6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an Oracle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D9FE5-3264-45CB-850D-26DEC30C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46" y="1548934"/>
            <a:ext cx="6577781" cy="401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152399" y="1283337"/>
            <a:ext cx="8828915" cy="5474712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45720" indent="0"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4756" y="403347"/>
            <a:ext cx="6196088" cy="105439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Bidirectional Relationships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Allow Queries from Both Sides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524000"/>
            <a:ext cx="3711573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Emp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GeneratedValue</a:t>
            </a:r>
            <a:endParaRPr lang="en-US" sz="14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emp_id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Integer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empID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emp_name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empName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hire_date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Date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hireDate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OneToOne</a:t>
            </a:r>
            <a:endParaRPr lang="en-US" sz="14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JoinColumn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acct_id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Account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account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545751" y="1524000"/>
            <a:ext cx="3827499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Account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GeneratedValue</a:t>
            </a:r>
            <a:endParaRPr lang="en-US" sz="14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acct_id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Integer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acctID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bank_name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bankName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  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OneToOne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mappedBy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"account"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Emp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emp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00" y="234036"/>
            <a:ext cx="2278026" cy="1028214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7562249" y="1524000"/>
            <a:ext cx="895951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Inverse</a:t>
            </a:r>
            <a:br>
              <a:rPr lang="en-US" dirty="0"/>
            </a:br>
            <a:r>
              <a:rPr lang="en-US" dirty="0"/>
              <a:t>Owner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9000" y="1524000"/>
            <a:ext cx="81785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Owner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08634" y="6431280"/>
            <a:ext cx="582966" cy="274320"/>
          </a:xfrm>
        </p:spPr>
        <p:txBody>
          <a:bodyPr/>
          <a:lstStyle/>
          <a:p>
            <a:fld id="{982C06F2-CDD6-4D4A-9B64-D9EB72CA5C65}" type="slidenum">
              <a:rPr lang="en-US" smtClean="0"/>
              <a:t>80</a:t>
            </a:fld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5191" y="5867400"/>
            <a:ext cx="378166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itchFamily="49" charset="0"/>
                <a:cs typeface="Consolas" pitchFamily="49" charset="0"/>
              </a:rPr>
              <a:t>System.</a:t>
            </a:r>
            <a:r>
              <a:rPr lang="en-US" sz="1400" i="1" dirty="0" err="1">
                <a:solidFill>
                  <a:srgbClr val="2A00FF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.println</a:t>
            </a:r>
            <a:br>
              <a:rPr lang="en-US" sz="1400" dirty="0"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latin typeface="Consolas" pitchFamily="49" charset="0"/>
                <a:cs typeface="Consolas" pitchFamily="49" charset="0"/>
              </a:rPr>
              <a:t>  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emp.getAccount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getBankName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4400" y="5867400"/>
            <a:ext cx="378166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itchFamily="49" charset="0"/>
                <a:cs typeface="Consolas" pitchFamily="49" charset="0"/>
              </a:rPr>
              <a:t>System.</a:t>
            </a:r>
            <a:r>
              <a:rPr lang="en-US" sz="1400" i="1" dirty="0" err="1">
                <a:solidFill>
                  <a:srgbClr val="2A00FF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.println</a:t>
            </a:r>
            <a:br>
              <a:rPr lang="en-US" sz="1400" dirty="0"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latin typeface="Consolas" pitchFamily="49" charset="0"/>
                <a:cs typeface="Consolas" pitchFamily="49" charset="0"/>
              </a:rPr>
              <a:t>   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account.getEmp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().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getEmpName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());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5105400"/>
            <a:ext cx="299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get the Bank Name </a:t>
            </a:r>
            <a:br>
              <a:rPr lang="en-US" dirty="0"/>
            </a:br>
            <a:r>
              <a:rPr lang="en-US" dirty="0"/>
              <a:t>from an employee.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27904" y="5105400"/>
            <a:ext cx="344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get the Employee Name </a:t>
            </a:r>
            <a:br>
              <a:rPr lang="en-US" dirty="0"/>
            </a:br>
            <a:r>
              <a:rPr lang="en-US" dirty="0"/>
              <a:t>from an account.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191" y="4788724"/>
            <a:ext cx="3703582" cy="26283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29916" y="3915075"/>
            <a:ext cx="3843333" cy="26283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45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381000" y="1935480"/>
          <a:ext cx="8407401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Cardinality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 Structure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One-to-One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Unidirectional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Foreign Key   </a:t>
                      </a:r>
                      <a:r>
                        <a:rPr lang="en-US" sz="1600" dirty="0"/>
                        <a:t>(either side)</a:t>
                      </a:r>
                      <a:endParaRPr lang="en-US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/>
                        <a:t>Join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One-to-One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Bidirectional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Foreign Key</a:t>
                      </a:r>
                      <a:r>
                        <a:rPr lang="en-US" dirty="0"/>
                        <a:t>   </a:t>
                      </a:r>
                      <a:r>
                        <a:rPr lang="en-US" sz="1600" dirty="0"/>
                        <a:t>(either side)</a:t>
                      </a:r>
                      <a:endParaRPr lang="en-US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/>
                        <a:t>Join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One-to-Many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Unidirectional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/>
                        <a:t>Foreign Key   </a:t>
                      </a:r>
                      <a:r>
                        <a:rPr lang="en-US" sz="1600" dirty="0"/>
                        <a:t>(on the "One" side)</a:t>
                      </a:r>
                      <a:endParaRPr lang="en-US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Join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Many-to-One / One-to-Many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Bidirectional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/>
                        <a:t>Foreign Key   </a:t>
                      </a:r>
                      <a:r>
                        <a:rPr lang="en-US" sz="1600" dirty="0"/>
                        <a:t>(on the "One" side)</a:t>
                      </a:r>
                      <a:endParaRPr lang="en-US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Join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Many-to-One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Unidirectional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/>
                        <a:t>Foreign Key   </a:t>
                      </a:r>
                      <a:r>
                        <a:rPr lang="en-US" sz="1600" dirty="0"/>
                        <a:t>(on the "One" side)</a:t>
                      </a:r>
                      <a:endParaRPr lang="en-US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Join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Many-to-Many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Unidirectional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/>
                        <a:t>Join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Many-to-Many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Bidirectional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/>
                        <a:t>Join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81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Combinations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5400" y="6367046"/>
            <a:ext cx="2995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* Default values marked in red.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63403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82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Annotations Used in Relationships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/>
          </p:nvPr>
        </p:nvGraphicFramePr>
        <p:xfrm>
          <a:off x="533400" y="1828800"/>
          <a:ext cx="8077200" cy="4241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9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OneToOne</a:t>
                      </a:r>
                      <a:endParaRPr lang="en-US" sz="1700" dirty="0"/>
                    </a:p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OneToMany</a:t>
                      </a:r>
                      <a:endParaRPr lang="en-US" sz="1700" dirty="0"/>
                    </a:p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ManyToOne</a:t>
                      </a:r>
                      <a:endParaRPr lang="en-US" sz="1700" dirty="0"/>
                    </a:p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ManyToMany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6688" indent="-166688"/>
                      <a:r>
                        <a:rPr lang="en-US" sz="16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Identify the cardinality of the relationships</a:t>
                      </a:r>
                    </a:p>
                    <a:p>
                      <a:pPr marL="166688" indent="-166688">
                        <a:buFont typeface="Arial" pitchFamily="34" charset="0"/>
                        <a:buChar char="•"/>
                      </a:pPr>
                      <a:r>
                        <a:rPr lang="en-US" sz="1600" b="1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cascade</a:t>
                      </a:r>
                      <a:r>
                        <a:rPr lang="en-US" sz="16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(optional)</a:t>
                      </a:r>
                    </a:p>
                    <a:p>
                      <a:pPr marL="166688" indent="-166688">
                        <a:buFont typeface="Arial" pitchFamily="34" charset="0"/>
                        <a:buChar char="•"/>
                      </a:pPr>
                      <a:r>
                        <a:rPr lang="en-US" sz="1600" b="1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fetchType</a:t>
                      </a:r>
                      <a:r>
                        <a:rPr lang="en-US" sz="16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(optional).    </a:t>
                      </a:r>
                      <a:r>
                        <a:rPr lang="en-US" sz="16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EAGER or LAZY</a:t>
                      </a:r>
                    </a:p>
                    <a:p>
                      <a:pPr marL="166688" indent="-166688">
                        <a:buFont typeface="Arial" pitchFamily="34" charset="0"/>
                        <a:buChar char="•"/>
                      </a:pPr>
                      <a:r>
                        <a:rPr lang="en-US" sz="1600" b="1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mappedBy</a:t>
                      </a:r>
                      <a:r>
                        <a:rPr lang="en-US" sz="16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(required for </a:t>
                      </a:r>
                      <a:r>
                        <a:rPr lang="en-US" sz="1400" i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ManyToMany</a:t>
                      </a:r>
                      <a:r>
                        <a:rPr lang="en-US" sz="14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OneToMany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optional for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OneToOne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sz="16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field that owns the relationship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JoinTable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Allows control over the table name and column names of the Join Table</a:t>
                      </a:r>
                    </a:p>
                    <a:p>
                      <a:pPr marL="119063" indent="-119063">
                        <a:buFont typeface="Arial" pitchFamily="34" charset="0"/>
                        <a:buChar char="•"/>
                      </a:pPr>
                      <a:r>
                        <a:rPr lang="en-US" sz="1600" b="1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joinColumns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600" b="1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inverseJoinColumns</a:t>
                      </a:r>
                      <a:endParaRPr lang="en-US" sz="1600" i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JoinColumn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Used to force database mapping to a foreign key method,</a:t>
                      </a:r>
                      <a:r>
                        <a:rPr lang="en-US" sz="1600" baseline="0" dirty="0"/>
                        <a:t> rather than using a join table.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OrderBy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for List attributes to specify which attribute(s) in the list should drive the sorting of the list.   ASC or DESC can be added after each attribute name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OrderColumn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Adds a column to the database table to keep track of the order of elements</a:t>
                      </a:r>
                      <a:r>
                        <a:rPr lang="en-US" sz="1600" baseline="0" dirty="0"/>
                        <a:t> in a List, if no other attribute can maintain the order.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1322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424613" y="1719071"/>
            <a:ext cx="2364279" cy="4407408"/>
          </a:xfrm>
        </p:spPr>
        <p:txBody>
          <a:bodyPr/>
          <a:lstStyle/>
          <a:p>
            <a:r>
              <a:rPr lang="en-US" dirty="0"/>
              <a:t>Bidirectional</a:t>
            </a:r>
          </a:p>
          <a:p>
            <a:r>
              <a:rPr lang="en-US" dirty="0"/>
              <a:t>One-to-One</a:t>
            </a:r>
          </a:p>
          <a:p>
            <a:r>
              <a:rPr lang="en-US" dirty="0"/>
              <a:t>Customer Entity owns the relationship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>
                <a:solidFill>
                  <a:schemeClr val="accent2"/>
                </a:solidFill>
              </a:rPr>
              <a:t>mappedBy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points to the attribute in Customer that contains the Address.</a:t>
            </a:r>
          </a:p>
          <a:p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JoinColumn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renames the foreign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83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69022"/>
            <a:ext cx="6272213" cy="530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212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84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Two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6"/>
          <a:stretch/>
        </p:blipFill>
        <p:spPr bwMode="auto">
          <a:xfrm>
            <a:off x="4123" y="1600200"/>
            <a:ext cx="4796477" cy="209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2"/>
          <a:stretch/>
        </p:blipFill>
        <p:spPr bwMode="auto">
          <a:xfrm>
            <a:off x="41728" y="4558119"/>
            <a:ext cx="4432300" cy="214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553200" y="1676400"/>
            <a:ext cx="2743200" cy="1371600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dirty="0"/>
              <a:t>One to Many</a:t>
            </a:r>
            <a:br>
              <a:rPr lang="en-US" dirty="0"/>
            </a:br>
            <a:r>
              <a:rPr lang="en-US" sz="1600" dirty="0"/>
              <a:t>(no annotation needed)</a:t>
            </a:r>
          </a:p>
          <a:p>
            <a:r>
              <a:rPr lang="en-US" dirty="0"/>
              <a:t>Unidirectional</a:t>
            </a:r>
          </a:p>
          <a:p>
            <a:r>
              <a:rPr lang="en-US" dirty="0"/>
              <a:t>Join Table</a:t>
            </a:r>
            <a:br>
              <a:rPr lang="en-US" dirty="0"/>
            </a:br>
            <a:r>
              <a:rPr lang="en-US" dirty="0"/>
              <a:t>by default</a:t>
            </a:r>
          </a:p>
        </p:txBody>
      </p:sp>
      <p:sp>
        <p:nvSpPr>
          <p:cNvPr id="14" name="Oval 13"/>
          <p:cNvSpPr/>
          <p:nvPr/>
        </p:nvSpPr>
        <p:spPr>
          <a:xfrm>
            <a:off x="5157171" y="2752830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157171" y="4184059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57171" y="5631172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14" idx="2"/>
            <a:endCxn id="21" idx="2"/>
          </p:cNvCxnSpPr>
          <p:nvPr/>
        </p:nvCxnSpPr>
        <p:spPr>
          <a:xfrm rot="10800000" flipV="1">
            <a:off x="5157171" y="2790929"/>
            <a:ext cx="12700" cy="1431229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161593" y="4393336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/>
          <p:cNvCxnSpPr>
            <a:stCxn id="32" idx="2"/>
            <a:endCxn id="22" idx="2"/>
          </p:cNvCxnSpPr>
          <p:nvPr/>
        </p:nvCxnSpPr>
        <p:spPr>
          <a:xfrm rot="10800000" flipV="1">
            <a:off x="5157171" y="4431436"/>
            <a:ext cx="4422" cy="1237836"/>
          </a:xfrm>
          <a:prstGeom prst="bentConnector3">
            <a:avLst>
              <a:gd name="adj1" fmla="val 5269607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157171" y="5072331"/>
            <a:ext cx="1219200" cy="1328469"/>
            <a:chOff x="4183811" y="5047597"/>
            <a:chExt cx="1683589" cy="1328469"/>
          </a:xfrm>
        </p:grpSpPr>
        <p:sp>
          <p:nvSpPr>
            <p:cNvPr id="8" name="Rounded Rectangle 7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ORDERLINE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ITEM</a:t>
              </a:r>
              <a:b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</a:b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UNITPRICE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QUANTITY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183811" y="5428597"/>
              <a:ext cx="1676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157171" y="3636442"/>
            <a:ext cx="1834268" cy="990600"/>
            <a:chOff x="4183811" y="5047597"/>
            <a:chExt cx="1683589" cy="1328469"/>
          </a:xfrm>
        </p:grpSpPr>
        <p:sp>
          <p:nvSpPr>
            <p:cNvPr id="11" name="Rounded Rectangle 10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ORDER_ORDER_LINE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ORDER_ID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ORDERLINES_ID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157171" y="2200553"/>
            <a:ext cx="1391694" cy="990600"/>
            <a:chOff x="4183811" y="5047597"/>
            <a:chExt cx="1683589" cy="1328469"/>
          </a:xfrm>
        </p:grpSpPr>
        <p:sp>
          <p:nvSpPr>
            <p:cNvPr id="18" name="Rounded Rectangle 17"/>
            <p:cNvSpPr/>
            <p:nvPr/>
          </p:nvSpPr>
          <p:spPr>
            <a:xfrm>
              <a:off x="4191000" y="5047597"/>
              <a:ext cx="1676400" cy="13284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ORDER</a:t>
              </a:r>
            </a:p>
            <a:p>
              <a:pPr algn="ctr"/>
              <a:endParaRPr lang="en-US" sz="1300" b="1" dirty="0">
                <a:solidFill>
                  <a:schemeClr val="tx1"/>
                </a:solidFill>
                <a:latin typeface="Arial Narrow" pitchFamily="34" charset="0"/>
              </a:endParaRP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ID</a:t>
              </a:r>
            </a:p>
            <a:p>
              <a:r>
                <a:rPr lang="en-US" sz="1300" b="1" dirty="0">
                  <a:solidFill>
                    <a:schemeClr val="tx1"/>
                  </a:solidFill>
                  <a:latin typeface="Arial Narrow" pitchFamily="34" charset="0"/>
                </a:rPr>
                <a:t>CREATIONDATE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183811" y="5558547"/>
              <a:ext cx="16763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 rot="21274594">
            <a:off x="6099862" y="4592590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join table</a:t>
            </a:r>
          </a:p>
        </p:txBody>
      </p:sp>
    </p:spTree>
    <p:extLst>
      <p:ext uri="{BB962C8B-B14F-4D97-AF65-F5344CB8AC3E}">
        <p14:creationId xmlns:p14="http://schemas.microsoft.com/office/powerpoint/2010/main" val="9850258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control the name of the Join Table and the names of its columns with the 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JoinTable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annotation.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85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Three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8000"/>
            <a:ext cx="56388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urved Connector 7"/>
          <p:cNvCxnSpPr/>
          <p:nvPr/>
        </p:nvCxnSpPr>
        <p:spPr>
          <a:xfrm flipV="1">
            <a:off x="2016197" y="5086350"/>
            <a:ext cx="1108003" cy="28792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55603" y="4439173"/>
            <a:ext cx="1254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owner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9328" y="5181600"/>
            <a:ext cx="17875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inverse owner</a:t>
            </a:r>
          </a:p>
        </p:txBody>
      </p:sp>
      <p:cxnSp>
        <p:nvCxnSpPr>
          <p:cNvPr id="15" name="Curved Connector 14"/>
          <p:cNvCxnSpPr/>
          <p:nvPr/>
        </p:nvCxnSpPr>
        <p:spPr>
          <a:xfrm>
            <a:off x="2016197" y="4648200"/>
            <a:ext cx="1108003" cy="28792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2543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OrderBy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uses the </a:t>
            </a:r>
            <a:r>
              <a:rPr lang="en-US" dirty="0" err="1"/>
              <a:t>postedDate</a:t>
            </a:r>
            <a:r>
              <a:rPr lang="en-US" dirty="0"/>
              <a:t> property of the Comment class to sort the posts in descending order.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86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Four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971800"/>
            <a:ext cx="3904029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8043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load an entity, you can fetch its relationships eagerly or lazily.</a:t>
            </a:r>
          </a:p>
          <a:p>
            <a:r>
              <a:rPr lang="en-US" dirty="0"/>
              <a:t>Ask yourself:  </a:t>
            </a:r>
            <a:br>
              <a:rPr lang="en-US" dirty="0"/>
            </a:br>
            <a:r>
              <a:rPr lang="en-US" dirty="0"/>
              <a:t>"</a:t>
            </a:r>
            <a:r>
              <a:rPr lang="en-US" sz="1800" i="1" dirty="0"/>
              <a:t>When I work with an entity, do I always need to see its related entity's data</a:t>
            </a:r>
            <a:r>
              <a:rPr lang="en-US" i="1" dirty="0"/>
              <a:t>?"</a:t>
            </a:r>
          </a:p>
          <a:p>
            <a:r>
              <a:rPr lang="en-US" dirty="0"/>
              <a:t>Be mindful of performance.  If all relationships are eager, you might end up fetching the entire relational schema!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87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 Strategies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95400" y="3810000"/>
          <a:ext cx="6096000" cy="1854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 </a:t>
                      </a:r>
                      <a:r>
                        <a:rPr lang="en-US" baseline="0" dirty="0"/>
                        <a:t> Fetching  Strategy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OneToOne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ManyToOne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OneToMany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LAZY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ManyToMany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LAZY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021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map several </a:t>
            </a:r>
            <a:br>
              <a:rPr lang="en-US" dirty="0"/>
            </a:br>
            <a:r>
              <a:rPr lang="en-US" dirty="0"/>
              <a:t>Entities and see the</a:t>
            </a:r>
            <a:br>
              <a:rPr lang="en-US" dirty="0"/>
            </a:br>
            <a:r>
              <a:rPr lang="en-US" dirty="0"/>
              <a:t>effects in the database!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</a:t>
            </a:r>
            <a:br>
              <a:rPr lang="en-US" dirty="0"/>
            </a:br>
            <a:r>
              <a:rPr lang="en-US" sz="2800" dirty="0"/>
              <a:t>"Lucy, Ricky, Ethel and Fred start a business"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88</a:t>
            </a:fld>
            <a:endParaRPr lang="en-US"/>
          </a:p>
        </p:txBody>
      </p:sp>
      <p:pic>
        <p:nvPicPr>
          <p:cNvPr id="1026" name="Picture 2" descr="http://timstvshowcase.com/iluvluc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0" t="3144" r="3599"/>
          <a:stretch/>
        </p:blipFill>
        <p:spPr bwMode="auto">
          <a:xfrm>
            <a:off x="2822944" y="2919823"/>
            <a:ext cx="4653492" cy="3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3169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Content Placeholder 53"/>
          <p:cNvGraphicFramePr>
            <a:graphicFrameLocks noGrp="1"/>
          </p:cNvGraphicFramePr>
          <p:nvPr>
            <p:ph idx="1"/>
            <p:extLst/>
          </p:nvPr>
        </p:nvGraphicFramePr>
        <p:xfrm>
          <a:off x="152400" y="1881426"/>
          <a:ext cx="883919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Relationship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</a:t>
                      </a:r>
                      <a:r>
                        <a:rPr lang="en-US" sz="1600" baseline="0" dirty="0"/>
                        <a:t> Logic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Reporting Needs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How to Model?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accent2"/>
                          </a:solidFill>
                        </a:rPr>
                        <a:t>Emp-Dept</a:t>
                      </a:r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/>
                          </a:solidFill>
                        </a:rPr>
                        <a:t>An employee can only be in one department.  Guaranteed!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166688" indent="-166688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600" dirty="0"/>
                        <a:t>Department</a:t>
                      </a:r>
                      <a:r>
                        <a:rPr lang="en-US" sz="1600" baseline="0" dirty="0"/>
                        <a:t> Roster that displays in which buildings they can be found, and lists each department member.</a:t>
                      </a:r>
                    </a:p>
                    <a:p>
                      <a:pPr marL="166688" indent="-166688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600" baseline="0" dirty="0"/>
                        <a:t>Employee status, </a:t>
                      </a:r>
                      <a:br>
                        <a:rPr lang="en-US" sz="1600" baseline="0" dirty="0"/>
                      </a:br>
                      <a:r>
                        <a:rPr lang="en-US" sz="1600" baseline="0" dirty="0"/>
                        <a:t>including department and role.</a:t>
                      </a:r>
                    </a:p>
                    <a:p>
                      <a:pPr marL="166688" indent="-166688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600" baseline="0" dirty="0"/>
                        <a:t>A list of all roles, and the current employees that occupy these roles.</a:t>
                      </a:r>
                    </a:p>
                    <a:p>
                      <a:pPr marL="166688" indent="-166688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600" baseline="0" dirty="0"/>
                        <a:t>List of buildings that have dining services, and on which floors.</a:t>
                      </a:r>
                    </a:p>
                    <a:p>
                      <a:pPr marL="166688" indent="-166688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600" baseline="0" dirty="0"/>
                        <a:t>Building report that shows which departments are resident</a:t>
                      </a:r>
                    </a:p>
                    <a:p>
                      <a:pPr marL="166688" indent="-166688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1600" dirty="0"/>
                        <a:t>No</a:t>
                      </a:r>
                      <a:r>
                        <a:rPr lang="en-US" sz="1600" baseline="0" dirty="0"/>
                        <a:t> need to report on floors directly, as they have no context apart from their building.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6688" indent="-166688">
                        <a:buFont typeface="Arial" pitchFamily="34" charset="0"/>
                        <a:buChar char="•"/>
                      </a:pPr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Emp</a:t>
                      </a:r>
                      <a:r>
                        <a:rPr lang="en-US" sz="1600" dirty="0"/>
                        <a:t>-Role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employee can only</a:t>
                      </a:r>
                      <a:r>
                        <a:rPr lang="en-US" sz="1600" baseline="0" dirty="0"/>
                        <a:t> have one role, but some think this could change in the distant future.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6688" indent="-166688">
                        <a:buFont typeface="Arial" pitchFamily="34" charset="0"/>
                        <a:buChar char="•"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accent2"/>
                          </a:solidFill>
                        </a:rPr>
                        <a:t>Dept-Bldg</a:t>
                      </a:r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/>
                          </a:solidFill>
                        </a:rPr>
                        <a:t>A</a:t>
                      </a:r>
                      <a:r>
                        <a:rPr lang="en-US" sz="1600" baseline="0" dirty="0">
                          <a:solidFill>
                            <a:schemeClr val="accent2"/>
                          </a:solidFill>
                        </a:rPr>
                        <a:t> department can be located in several buildings.  Many departments can share a building.</a:t>
                      </a:r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6688" indent="-166688">
                        <a:buFont typeface="Arial" pitchFamily="34" charset="0"/>
                        <a:buChar char="•"/>
                      </a:pPr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1600" dirty="0" err="1"/>
                        <a:t>Bldg</a:t>
                      </a:r>
                      <a:r>
                        <a:rPr lang="en-US" sz="1600" dirty="0"/>
                        <a:t>-Floor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building has many floors.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6688" indent="-166688">
                        <a:buFont typeface="Arial" pitchFamily="34" charset="0"/>
                        <a:buChar char="•"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355847"/>
            <a:ext cx="4953000" cy="1054394"/>
          </a:xfrm>
        </p:spPr>
        <p:txBody>
          <a:bodyPr/>
          <a:lstStyle/>
          <a:p>
            <a:r>
              <a:rPr lang="en-US" dirty="0"/>
              <a:t>Homework:</a:t>
            </a:r>
            <a:br>
              <a:rPr lang="en-US" dirty="0"/>
            </a:br>
            <a:r>
              <a:rPr lang="en-US" dirty="0"/>
              <a:t>Identify Modeling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89</a:t>
            </a:fld>
            <a:endParaRPr lang="en-US"/>
          </a:p>
        </p:txBody>
      </p:sp>
      <p:sp>
        <p:nvSpPr>
          <p:cNvPr id="59" name="Content Placeholder 4"/>
          <p:cNvSpPr txBox="1">
            <a:spLocks/>
          </p:cNvSpPr>
          <p:nvPr/>
        </p:nvSpPr>
        <p:spPr>
          <a:xfrm>
            <a:off x="5486400" y="152400"/>
            <a:ext cx="3505200" cy="1371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"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>
              <a:spcBef>
                <a:spcPts val="600"/>
              </a:spcBef>
            </a:pPr>
            <a:r>
              <a:rPr lang="en-US" sz="1800" dirty="0"/>
              <a:t>Cardinality: (1</a:t>
            </a:r>
            <a:r>
              <a:rPr lang="en-US" sz="1800" dirty="0">
                <a:sym typeface="Wingdings" pitchFamily="2" charset="2"/>
              </a:rPr>
              <a:t>M, etc.) </a:t>
            </a:r>
          </a:p>
          <a:p>
            <a:pPr marL="463550"/>
            <a:r>
              <a:rPr lang="en-US" sz="1800" dirty="0">
                <a:sym typeface="Wingdings" pitchFamily="2" charset="2"/>
              </a:rPr>
              <a:t>Direction:  (</a:t>
            </a:r>
            <a:r>
              <a:rPr lang="en-US" sz="1800" dirty="0" err="1">
                <a:sym typeface="Wingdings" pitchFamily="2" charset="2"/>
              </a:rPr>
              <a:t>uni</a:t>
            </a:r>
            <a:r>
              <a:rPr lang="en-US" sz="1800" dirty="0">
                <a:sym typeface="Wingdings" pitchFamily="2" charset="2"/>
              </a:rPr>
              <a:t> or bi)</a:t>
            </a:r>
          </a:p>
          <a:p>
            <a:pPr marL="463550"/>
            <a:r>
              <a:rPr lang="en-US" sz="1800" dirty="0">
                <a:sym typeface="Wingdings" pitchFamily="2" charset="2"/>
              </a:rPr>
              <a:t>Join Table or Foreign Key</a:t>
            </a:r>
            <a:endParaRPr lang="en-US" sz="18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ED77FE-DA82-4640-B9D6-8780E34C8E0A}"/>
              </a:ext>
            </a:extLst>
          </p:cNvPr>
          <p:cNvCxnSpPr>
            <a:cxnSpLocks/>
          </p:cNvCxnSpPr>
          <p:nvPr/>
        </p:nvCxnSpPr>
        <p:spPr>
          <a:xfrm>
            <a:off x="6518639" y="1410241"/>
            <a:ext cx="1395164" cy="140601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5448E5-67A8-4FB5-AF5A-648F34394DCE}"/>
              </a:ext>
            </a:extLst>
          </p:cNvPr>
          <p:cNvCxnSpPr>
            <a:cxnSpLocks/>
          </p:cNvCxnSpPr>
          <p:nvPr/>
        </p:nvCxnSpPr>
        <p:spPr>
          <a:xfrm>
            <a:off x="7404755" y="2328421"/>
            <a:ext cx="1011814" cy="1396736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8C9721-45B6-4034-9559-C2C154C9C4AA}"/>
              </a:ext>
            </a:extLst>
          </p:cNvPr>
          <p:cNvCxnSpPr>
            <a:cxnSpLocks/>
          </p:cNvCxnSpPr>
          <p:nvPr/>
        </p:nvCxnSpPr>
        <p:spPr>
          <a:xfrm>
            <a:off x="7701699" y="2781841"/>
            <a:ext cx="1052648" cy="21939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DC7D9C-8B40-4C13-A6BC-1EED3E371183}"/>
              </a:ext>
            </a:extLst>
          </p:cNvPr>
          <p:cNvCxnSpPr>
            <a:cxnSpLocks/>
          </p:cNvCxnSpPr>
          <p:nvPr/>
        </p:nvCxnSpPr>
        <p:spPr>
          <a:xfrm>
            <a:off x="8352148" y="4196342"/>
            <a:ext cx="457194" cy="18132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86CE3E-C978-45D8-9996-3E697306A0CE}"/>
              </a:ext>
            </a:extLst>
          </p:cNvPr>
          <p:cNvSpPr txBox="1"/>
          <p:nvPr/>
        </p:nvSpPr>
        <p:spPr>
          <a:xfrm>
            <a:off x="1324464" y="1546934"/>
            <a:ext cx="5783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0" dirty="0">
                <a:solidFill>
                  <a:srgbClr val="FF0000"/>
                </a:solidFill>
                <a:latin typeface="Comic Sans MS" panose="030F0702030302020204" pitchFamily="66" charset="0"/>
              </a:rPr>
              <a:t>Answer these questions for each relationship</a:t>
            </a:r>
          </a:p>
        </p:txBody>
      </p:sp>
    </p:spTree>
    <p:extLst>
      <p:ext uri="{BB962C8B-B14F-4D97-AF65-F5344CB8AC3E}">
        <p14:creationId xmlns:p14="http://schemas.microsoft.com/office/powerpoint/2010/main" val="891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762183-4755-4765-92EB-25EC4DD7F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3" y="1719071"/>
            <a:ext cx="2513125" cy="4407408"/>
          </a:xfrm>
        </p:spPr>
        <p:txBody>
          <a:bodyPr>
            <a:normAutofit/>
          </a:bodyPr>
          <a:lstStyle/>
          <a:p>
            <a:r>
              <a:rPr lang="en-US" sz="1800" dirty="0"/>
              <a:t>Now, for your JPA project, you will need an Oracle connection</a:t>
            </a:r>
          </a:p>
          <a:p>
            <a:r>
              <a:rPr lang="en-US" sz="1800" dirty="0"/>
              <a:t>From Eclipse, click Windows &gt; Open Perspective &gt; Other from the Main menu, and then select Database Development</a:t>
            </a:r>
          </a:p>
          <a:p>
            <a:r>
              <a:rPr lang="en-US" sz="1800" dirty="0"/>
              <a:t>Highlight </a:t>
            </a:r>
            <a:r>
              <a:rPr lang="en-US" sz="1800" i="1" dirty="0"/>
              <a:t>Database Connections </a:t>
            </a:r>
            <a:r>
              <a:rPr lang="en-US" sz="1800" dirty="0"/>
              <a:t>(in Data Source Explorer) and add a new Connection Profile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A29EA-D6BD-4645-8363-19D05484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Oracle  </a:t>
            </a:r>
            <a:r>
              <a:rPr lang="en-US" sz="2400" dirty="0"/>
              <a:t>(1)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4A206-D7EE-4A1D-AAB3-3529756A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641" y="1622322"/>
            <a:ext cx="5689565" cy="50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2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ontent Placeholder 53"/>
          <p:cNvGraphicFramePr>
            <a:graphicFrameLocks noGrp="1"/>
          </p:cNvGraphicFramePr>
          <p:nvPr>
            <p:ph idx="1"/>
            <p:extLst/>
          </p:nvPr>
        </p:nvGraphicFramePr>
        <p:xfrm>
          <a:off x="3505201" y="1762760"/>
          <a:ext cx="4343400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Employee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Hire Date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Dept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Lucy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06-Aug-2010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Analyst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Ricky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11-Dec-2012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01-Jun-1990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Manager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Ethel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17-May-1997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05800" cy="1054394"/>
          </a:xfrm>
        </p:spPr>
        <p:txBody>
          <a:bodyPr/>
          <a:lstStyle/>
          <a:p>
            <a:r>
              <a:rPr lang="en-US" dirty="0"/>
              <a:t>Homework:</a:t>
            </a:r>
            <a:br>
              <a:rPr lang="en-US" dirty="0"/>
            </a:br>
            <a:r>
              <a:rPr lang="en-US" dirty="0"/>
              <a:t>Implement this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30" name="Content Placeholder 5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3810000" y="3810000"/>
          <a:ext cx="5334000" cy="2505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Building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Depts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Floors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Chrysler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New York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IT, HR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9063" indent="-119063"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th: 5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conf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rooms,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no dining facility</a:t>
                      </a:r>
                    </a:p>
                    <a:p>
                      <a:pPr marL="119063" indent="-119063">
                        <a:buFont typeface="Arial" pitchFamily="34" charset="0"/>
                        <a:buChar char="•"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18th:  3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conf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rooms,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dining available</a:t>
                      </a:r>
                    </a:p>
                    <a:p>
                      <a:pPr marL="119063" indent="-119063">
                        <a:buFont typeface="Arial" pitchFamily="34" charset="0"/>
                        <a:buChar char="•"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19th:  no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conf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rooms,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no dining facility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Pavilion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Camden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IT, 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9063" indent="-119063"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Lobby: no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conf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rooms,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dining facility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8D4C-123B-47B0-A490-B315656DC4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6600" y="1719263"/>
            <a:ext cx="8407400" cy="4406900"/>
          </a:xfrm>
        </p:spPr>
        <p:txBody>
          <a:bodyPr/>
          <a:lstStyle/>
          <a:p>
            <a:r>
              <a:rPr lang="en-US" dirty="0"/>
              <a:t>Here is the complete</a:t>
            </a:r>
            <a:br>
              <a:rPr lang="en-US" dirty="0"/>
            </a:br>
            <a:r>
              <a:rPr lang="en-US" dirty="0"/>
              <a:t>set of your data</a:t>
            </a:r>
          </a:p>
          <a:p>
            <a:r>
              <a:rPr lang="en-US" dirty="0"/>
              <a:t>Build these classes</a:t>
            </a:r>
            <a:br>
              <a:rPr lang="en-US" dirty="0"/>
            </a:br>
            <a:r>
              <a:rPr lang="en-US" dirty="0"/>
              <a:t>with the appropriate</a:t>
            </a:r>
            <a:br>
              <a:rPr lang="en-US" dirty="0"/>
            </a:br>
            <a:r>
              <a:rPr lang="en-US" dirty="0"/>
              <a:t>JPA Annotations</a:t>
            </a:r>
          </a:p>
          <a:p>
            <a:r>
              <a:rPr lang="en-US" dirty="0"/>
              <a:t>Do not lose any of</a:t>
            </a:r>
            <a:br>
              <a:rPr lang="en-US" dirty="0"/>
            </a:br>
            <a:r>
              <a:rPr lang="en-US" dirty="0"/>
              <a:t>this data</a:t>
            </a:r>
          </a:p>
          <a:p>
            <a:r>
              <a:rPr lang="en-US" dirty="0"/>
              <a:t>Create a program </a:t>
            </a:r>
            <a:br>
              <a:rPr lang="en-US" dirty="0"/>
            </a:br>
            <a:r>
              <a:rPr lang="en-US" dirty="0"/>
              <a:t>to create Entities and</a:t>
            </a:r>
            <a:br>
              <a:rPr lang="en-US" dirty="0"/>
            </a:br>
            <a:r>
              <a:rPr lang="en-US" dirty="0"/>
              <a:t>persist the data in</a:t>
            </a:r>
            <a:br>
              <a:rPr lang="en-US" dirty="0"/>
            </a:br>
            <a:r>
              <a:rPr lang="en-US" dirty="0"/>
              <a:t>an Oracle database</a:t>
            </a:r>
          </a:p>
        </p:txBody>
      </p:sp>
    </p:spTree>
    <p:extLst>
      <p:ext uri="{BB962C8B-B14F-4D97-AF65-F5344CB8AC3E}">
        <p14:creationId xmlns:p14="http://schemas.microsoft.com/office/powerpoint/2010/main" val="39020834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057400"/>
            <a:ext cx="5359892" cy="4114800"/>
          </a:xfrm>
        </p:spPr>
        <p:txBody>
          <a:bodyPr/>
          <a:lstStyle/>
          <a:p>
            <a:r>
              <a:rPr lang="en-US" dirty="0"/>
              <a:t>Inheritance is not implemented in relational databases.</a:t>
            </a:r>
          </a:p>
          <a:p>
            <a:r>
              <a:rPr lang="en-US" dirty="0"/>
              <a:t>So how is an object oriented structure interpreted?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91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7200" y="3992880"/>
          <a:ext cx="6096000" cy="2560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dirty="0"/>
                        <a:t>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table per class hierarchy </a:t>
                      </a:r>
                      <a:br>
                        <a:rPr lang="en-US" dirty="0"/>
                      </a:br>
                      <a:r>
                        <a:rPr lang="en-US" dirty="0"/>
                        <a:t>         </a:t>
                      </a:r>
                      <a:r>
                        <a:rPr lang="en-US" sz="1200" dirty="0"/>
                        <a:t>(default)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sum of the attributes of</a:t>
                      </a:r>
                      <a:r>
                        <a:rPr lang="en-US" sz="1600" baseline="0" dirty="0"/>
                        <a:t> the </a:t>
                      </a:r>
                      <a:br>
                        <a:rPr lang="en-US" sz="1600" baseline="0" dirty="0"/>
                      </a:br>
                      <a:r>
                        <a:rPr lang="en-US" sz="1600" baseline="0" dirty="0"/>
                        <a:t>entire entity hierarchy flattened </a:t>
                      </a:r>
                      <a:br>
                        <a:rPr lang="en-US" sz="1600" baseline="0" dirty="0"/>
                      </a:br>
                      <a:r>
                        <a:rPr lang="en-US" sz="1600" baseline="0" dirty="0"/>
                        <a:t>to a single table.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Joined</a:t>
                      </a:r>
                      <a:r>
                        <a:rPr lang="en-US" baseline="0" dirty="0"/>
                        <a:t> subclass strategy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Each entity in</a:t>
                      </a:r>
                      <a:r>
                        <a:rPr lang="en-US" sz="1600" baseline="0" dirty="0"/>
                        <a:t> the hierarchy </a:t>
                      </a:r>
                      <a:r>
                        <a:rPr lang="en-US" sz="1600" dirty="0"/>
                        <a:t>mapped to its own</a:t>
                      </a:r>
                      <a:r>
                        <a:rPr lang="en-US" sz="1600" baseline="0" dirty="0"/>
                        <a:t> table.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Table per concrete class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Each concrete entity hierarchy is mapped to its own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2" name="Picture 4" descr="http://stus.com/images/products/blg593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71650"/>
            <a:ext cx="2857500" cy="3333750"/>
          </a:xfrm>
          <a:prstGeom prst="rect">
            <a:avLst/>
          </a:prstGeom>
          <a:ln w="88900" cap="sq" cmpd="thickThin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20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pc="0" dirty="0"/>
              <a:t>Concrete Class</a:t>
            </a:r>
            <a:br>
              <a:rPr lang="en-US" spc="0" dirty="0"/>
            </a:br>
            <a:br>
              <a:rPr lang="en-US" spc="0" dirty="0"/>
            </a:br>
            <a:br>
              <a:rPr lang="en-US" spc="0" dirty="0"/>
            </a:br>
            <a:br>
              <a:rPr lang="en-US" spc="0" dirty="0"/>
            </a:br>
            <a:br>
              <a:rPr lang="en-US" spc="0" dirty="0"/>
            </a:br>
            <a:br>
              <a:rPr lang="en-US" spc="0" dirty="0"/>
            </a:br>
            <a:br>
              <a:rPr lang="en-US" spc="0" dirty="0"/>
            </a:br>
            <a:endParaRPr lang="en-US" spc="0" dirty="0"/>
          </a:p>
          <a:p>
            <a:pPr lvl="1"/>
            <a:r>
              <a:rPr lang="en-US" spc="0" dirty="0"/>
              <a:t>Will be annotated with @Entity.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</a:t>
            </a:r>
            <a:br>
              <a:rPr lang="en-US" dirty="0"/>
            </a:br>
            <a:r>
              <a:rPr lang="en-US" dirty="0"/>
              <a:t>Concrete vs. Abstract Classes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05400" y="2362199"/>
            <a:ext cx="2895600" cy="25146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u="sng" dirty="0">
                <a:solidFill>
                  <a:schemeClr val="tx1"/>
                </a:solidFill>
              </a:rPr>
              <a:t>ABSTRACT CLASS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 class that is not intended for creating instances.</a:t>
            </a:r>
            <a:br>
              <a:rPr lang="en-US" dirty="0">
                <a:solidFill>
                  <a:schemeClr val="accent2"/>
                </a:solidFill>
              </a:rPr>
            </a:b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Its purpose is to serve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 as a superclass for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other classes.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381251"/>
            <a:ext cx="2895600" cy="1447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u="sng" dirty="0">
                <a:solidFill>
                  <a:schemeClr val="tx1"/>
                </a:solidFill>
              </a:rPr>
              <a:t>CONCRETE CLASS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 class that is designed </a:t>
            </a:r>
            <a:br>
              <a:rPr lang="en-US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to create instances.</a:t>
            </a: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pc="0" dirty="0"/>
              <a:t>Abstract Class</a:t>
            </a:r>
            <a:br>
              <a:rPr lang="en-US" spc="0" dirty="0"/>
            </a:br>
            <a:br>
              <a:rPr lang="en-US" spc="0" dirty="0"/>
            </a:br>
            <a:br>
              <a:rPr lang="en-US" spc="0" dirty="0"/>
            </a:br>
            <a:br>
              <a:rPr lang="en-US" spc="0" dirty="0"/>
            </a:br>
            <a:br>
              <a:rPr lang="en-US" spc="0" dirty="0"/>
            </a:br>
            <a:br>
              <a:rPr lang="en-US" spc="0" dirty="0"/>
            </a:br>
            <a:endParaRPr lang="en-US" spc="0" dirty="0"/>
          </a:p>
          <a:p>
            <a:endParaRPr lang="en-US" dirty="0"/>
          </a:p>
          <a:p>
            <a:endParaRPr lang="en-US" spc="0" dirty="0"/>
          </a:p>
          <a:p>
            <a:br>
              <a:rPr lang="en-US" spc="0" dirty="0"/>
            </a:br>
            <a:endParaRPr lang="en-US" spc="0" dirty="0"/>
          </a:p>
          <a:p>
            <a:pPr lvl="1"/>
            <a:r>
              <a:rPr lang="en-US" spc="0" dirty="0"/>
              <a:t>Also known as nonentity;</a:t>
            </a:r>
            <a:br>
              <a:rPr lang="en-US" spc="0" dirty="0"/>
            </a:br>
            <a:r>
              <a:rPr lang="en-US" spc="0" dirty="0"/>
              <a:t>will be used to provide</a:t>
            </a:r>
            <a:br>
              <a:rPr lang="en-US" spc="0" dirty="0"/>
            </a:br>
            <a:r>
              <a:rPr lang="en-US" spc="0" dirty="0"/>
              <a:t>structure only.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408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/>
          <p:cNvSpPr/>
          <p:nvPr/>
        </p:nvSpPr>
        <p:spPr>
          <a:xfrm>
            <a:off x="1236059" y="3287897"/>
            <a:ext cx="152400" cy="180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Rectangle 3115"/>
          <p:cNvSpPr/>
          <p:nvPr/>
        </p:nvSpPr>
        <p:spPr>
          <a:xfrm>
            <a:off x="3507800" y="140752"/>
            <a:ext cx="249375" cy="1487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/>
          <p:cNvSpPr/>
          <p:nvPr/>
        </p:nvSpPr>
        <p:spPr>
          <a:xfrm>
            <a:off x="3650300" y="128877"/>
            <a:ext cx="5334000" cy="3159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93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5375" y="320222"/>
            <a:ext cx="2895600" cy="1054394"/>
          </a:xfrm>
        </p:spPr>
        <p:txBody>
          <a:bodyPr/>
          <a:lstStyle/>
          <a:p>
            <a:r>
              <a:rPr lang="en-US" dirty="0"/>
              <a:t>Inheritance Strategies</a:t>
            </a:r>
          </a:p>
        </p:txBody>
      </p:sp>
      <p:cxnSp>
        <p:nvCxnSpPr>
          <p:cNvPr id="7" name="Elbow Connector 6"/>
          <p:cNvCxnSpPr/>
          <p:nvPr/>
        </p:nvCxnSpPr>
        <p:spPr>
          <a:xfrm rot="10800000">
            <a:off x="-1123949" y="4278691"/>
            <a:ext cx="28575" cy="952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48570" y="1854005"/>
            <a:ext cx="1320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Root Entity</a:t>
            </a:r>
          </a:p>
        </p:txBody>
      </p:sp>
      <p:pic>
        <p:nvPicPr>
          <p:cNvPr id="309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28975"/>
            <a:ext cx="16097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73" y="1949630"/>
            <a:ext cx="160972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151" y="3526216"/>
            <a:ext cx="16097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105400"/>
            <a:ext cx="16097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0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8" y="914400"/>
            <a:ext cx="16097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2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2192559"/>
            <a:ext cx="16097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419600"/>
            <a:ext cx="16097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15" name="Rectangle 3114"/>
          <p:cNvSpPr/>
          <p:nvPr/>
        </p:nvSpPr>
        <p:spPr>
          <a:xfrm>
            <a:off x="3720317" y="2237023"/>
            <a:ext cx="1613683" cy="446276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table per class hierarchy </a:t>
            </a:r>
          </a:p>
          <a:p>
            <a:pPr algn="ctr"/>
            <a:endParaRPr lang="en-US" sz="1600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77493" y="1205971"/>
            <a:ext cx="1613683" cy="5493812"/>
          </a:xfrm>
          <a:prstGeom prst="rect">
            <a:avLst/>
          </a:prstGeom>
          <a:ln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</a:rPr>
              <a:t>Joined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subclass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sz="1100" dirty="0">
                <a:solidFill>
                  <a:srgbClr val="00B050"/>
                </a:solidFill>
              </a:rPr>
            </a:br>
            <a:endParaRPr lang="en-US" sz="1100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301717" y="236475"/>
            <a:ext cx="1613683" cy="6463308"/>
          </a:xfrm>
          <a:prstGeom prst="rect">
            <a:avLst/>
          </a:prstGeom>
          <a:ln>
            <a:solidFill>
              <a:srgbClr val="A32FA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A32FA3"/>
                </a:solidFill>
              </a:rPr>
              <a:t>Table per</a:t>
            </a:r>
            <a:br>
              <a:rPr lang="en-US" dirty="0">
                <a:solidFill>
                  <a:srgbClr val="A32FA3"/>
                </a:solidFill>
              </a:rPr>
            </a:br>
            <a:r>
              <a:rPr lang="en-US" dirty="0">
                <a:solidFill>
                  <a:srgbClr val="A32FA3"/>
                </a:solidFill>
              </a:rPr>
              <a:t>concrete class</a:t>
            </a: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</p:txBody>
      </p:sp>
      <p:pic>
        <p:nvPicPr>
          <p:cNvPr id="3121" name="Picture 2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5"/>
          <a:stretch/>
        </p:blipFill>
        <p:spPr bwMode="auto">
          <a:xfrm>
            <a:off x="1830864" y="4961575"/>
            <a:ext cx="1654175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22" name="Picture 2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70"/>
          <a:stretch/>
        </p:blipFill>
        <p:spPr bwMode="auto">
          <a:xfrm>
            <a:off x="304800" y="4950813"/>
            <a:ext cx="1312141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23" name="Picture 25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0"/>
          <a:stretch/>
        </p:blipFill>
        <p:spPr bwMode="auto">
          <a:xfrm>
            <a:off x="1205484" y="2887351"/>
            <a:ext cx="1275608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6" name="Group 85"/>
          <p:cNvGrpSpPr/>
          <p:nvPr/>
        </p:nvGrpSpPr>
        <p:grpSpPr>
          <a:xfrm>
            <a:off x="960870" y="4479531"/>
            <a:ext cx="1520221" cy="482044"/>
            <a:chOff x="4429366" y="3159228"/>
            <a:chExt cx="2529871" cy="482044"/>
          </a:xfrm>
        </p:grpSpPr>
        <p:cxnSp>
          <p:nvCxnSpPr>
            <p:cNvPr id="87" name="Elbow Connector 86"/>
            <p:cNvCxnSpPr/>
            <p:nvPr/>
          </p:nvCxnSpPr>
          <p:spPr>
            <a:xfrm rot="5400000" flipH="1" flipV="1">
              <a:off x="4899916" y="2688679"/>
              <a:ext cx="482043" cy="14231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Elbow Connector 87"/>
            <p:cNvCxnSpPr/>
            <p:nvPr/>
          </p:nvCxnSpPr>
          <p:spPr>
            <a:xfrm rot="16200000" flipV="1">
              <a:off x="6164852" y="2846886"/>
              <a:ext cx="482043" cy="110672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4" name="Rectangle 3123"/>
          <p:cNvSpPr/>
          <p:nvPr/>
        </p:nvSpPr>
        <p:spPr>
          <a:xfrm>
            <a:off x="76200" y="2249269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key inherited by subclasses</a:t>
            </a:r>
          </a:p>
        </p:txBody>
      </p:sp>
      <p:cxnSp>
        <p:nvCxnSpPr>
          <p:cNvPr id="3132" name="Elbow Connector 3131"/>
          <p:cNvCxnSpPr>
            <a:endCxn id="96" idx="2"/>
          </p:cNvCxnSpPr>
          <p:nvPr/>
        </p:nvCxnSpPr>
        <p:spPr>
          <a:xfrm rot="16200000" flipH="1">
            <a:off x="658448" y="2800402"/>
            <a:ext cx="490662" cy="664559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4" name="Elbow Connector 3133"/>
          <p:cNvCxnSpPr>
            <a:stCxn id="21" idx="2"/>
            <a:endCxn id="3123" idx="0"/>
          </p:cNvCxnSpPr>
          <p:nvPr/>
        </p:nvCxnSpPr>
        <p:spPr>
          <a:xfrm rot="5400000">
            <a:off x="1978566" y="2057281"/>
            <a:ext cx="694792" cy="965348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109600" y="268069"/>
            <a:ext cx="274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column DTYPE, known as a </a:t>
            </a:r>
            <a:r>
              <a:rPr lang="en-US" u="sng" dirty="0">
                <a:solidFill>
                  <a:srgbClr val="FF0000"/>
                </a:solidFill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25201449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Rectangle 3115"/>
          <p:cNvSpPr/>
          <p:nvPr/>
        </p:nvSpPr>
        <p:spPr>
          <a:xfrm>
            <a:off x="3507800" y="140752"/>
            <a:ext cx="249375" cy="1487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/>
          <p:cNvSpPr/>
          <p:nvPr/>
        </p:nvSpPr>
        <p:spPr>
          <a:xfrm>
            <a:off x="3650300" y="128877"/>
            <a:ext cx="5334000" cy="3159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94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5375" y="320222"/>
            <a:ext cx="2895600" cy="1054394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cxnSp>
        <p:nvCxnSpPr>
          <p:cNvPr id="7" name="Elbow Connector 6"/>
          <p:cNvCxnSpPr/>
          <p:nvPr/>
        </p:nvCxnSpPr>
        <p:spPr>
          <a:xfrm rot="10800000">
            <a:off x="-1123949" y="4278691"/>
            <a:ext cx="28575" cy="952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28975"/>
            <a:ext cx="16097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73" y="1949630"/>
            <a:ext cx="160972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151" y="3526216"/>
            <a:ext cx="16097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105400"/>
            <a:ext cx="16097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0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8" y="914400"/>
            <a:ext cx="16097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2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2192559"/>
            <a:ext cx="16097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419600"/>
            <a:ext cx="16097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15" name="Rectangle 3114"/>
          <p:cNvSpPr/>
          <p:nvPr/>
        </p:nvSpPr>
        <p:spPr>
          <a:xfrm>
            <a:off x="3720317" y="2237023"/>
            <a:ext cx="1613683" cy="446276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table per class hierarchy </a:t>
            </a:r>
          </a:p>
          <a:p>
            <a:pPr algn="ctr"/>
            <a:endParaRPr lang="en-US" sz="1600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77493" y="1205971"/>
            <a:ext cx="1613683" cy="5493812"/>
          </a:xfrm>
          <a:prstGeom prst="rect">
            <a:avLst/>
          </a:prstGeom>
          <a:ln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</a:rPr>
              <a:t>Joined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subclass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sz="1100" dirty="0">
                <a:solidFill>
                  <a:srgbClr val="00B050"/>
                </a:solidFill>
              </a:rPr>
            </a:br>
            <a:endParaRPr lang="en-US" sz="1100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301717" y="236475"/>
            <a:ext cx="1613683" cy="6463308"/>
          </a:xfrm>
          <a:prstGeom prst="rect">
            <a:avLst/>
          </a:prstGeom>
          <a:ln>
            <a:solidFill>
              <a:srgbClr val="A32FA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A32FA3"/>
                </a:solidFill>
              </a:rPr>
              <a:t>Table per</a:t>
            </a:r>
            <a:br>
              <a:rPr lang="en-US" dirty="0">
                <a:solidFill>
                  <a:srgbClr val="A32FA3"/>
                </a:solidFill>
              </a:rPr>
            </a:br>
            <a:r>
              <a:rPr lang="en-US" dirty="0">
                <a:solidFill>
                  <a:srgbClr val="A32FA3"/>
                </a:solidFill>
              </a:rPr>
              <a:t>concrete class</a:t>
            </a: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  <a:p>
            <a:pPr algn="ctr"/>
            <a:endParaRPr lang="en-US" dirty="0">
              <a:solidFill>
                <a:srgbClr val="D05CD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658064"/>
            <a:ext cx="355722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Single table per class hierarchy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Default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Wasted space, lots of blanks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Not normalized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Leaf node attributes (i.e., BOOK and CD) must be </a:t>
            </a:r>
            <a:r>
              <a:rPr lang="en-US" sz="1600" dirty="0" err="1">
                <a:solidFill>
                  <a:schemeClr val="tx2"/>
                </a:solidFill>
              </a:rPr>
              <a:t>nullable</a:t>
            </a: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b="1" dirty="0">
                <a:solidFill>
                  <a:srgbClr val="008000"/>
                </a:solidFill>
              </a:rPr>
              <a:t>Joined subclass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8000"/>
                </a:solidFill>
              </a:rPr>
              <a:t>Natural, object-oriented layout</a:t>
            </a:r>
            <a:endParaRPr lang="en-US" sz="1600" b="1" dirty="0">
              <a:solidFill>
                <a:srgbClr val="008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8000"/>
                </a:solidFill>
              </a:rPr>
              <a:t>All queries to leaf nodes require table joins with root entity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08000"/>
                </a:solidFill>
              </a:rPr>
              <a:t>Performance issues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b="1" dirty="0">
                <a:solidFill>
                  <a:srgbClr val="A32FA3"/>
                </a:solidFill>
              </a:rPr>
              <a:t>Table per Concrete Class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solidFill>
                  <a:srgbClr val="A32FA3"/>
                </a:solidFill>
              </a:rPr>
              <a:t>Denormalized</a:t>
            </a:r>
            <a:r>
              <a:rPr lang="en-US" sz="1600" b="1" dirty="0">
                <a:solidFill>
                  <a:srgbClr val="A32FA3"/>
                </a:solidFill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A32FA3"/>
                </a:solidFill>
              </a:rPr>
              <a:t>You can no longer join the tables.</a:t>
            </a:r>
            <a:br>
              <a:rPr lang="en-US" sz="1600" dirty="0">
                <a:solidFill>
                  <a:srgbClr val="A32FA3"/>
                </a:solidFill>
              </a:rPr>
            </a:br>
            <a:r>
              <a:rPr lang="en-US" sz="1600" dirty="0">
                <a:solidFill>
                  <a:srgbClr val="A32FA3"/>
                </a:solidFill>
              </a:rPr>
              <a:t>(If you want to display ITEMS, </a:t>
            </a:r>
            <a:br>
              <a:rPr lang="en-US" sz="1600" dirty="0">
                <a:solidFill>
                  <a:srgbClr val="A32FA3"/>
                </a:solidFill>
              </a:rPr>
            </a:br>
            <a:r>
              <a:rPr lang="en-US" sz="1600" dirty="0">
                <a:solidFill>
                  <a:srgbClr val="A32FA3"/>
                </a:solidFill>
              </a:rPr>
              <a:t>BOOKS, and CDs together, need</a:t>
            </a:r>
            <a:br>
              <a:rPr lang="en-US" sz="1600" dirty="0">
                <a:solidFill>
                  <a:srgbClr val="A32FA3"/>
                </a:solidFill>
              </a:rPr>
            </a:br>
            <a:r>
              <a:rPr lang="en-US" sz="1600" dirty="0">
                <a:solidFill>
                  <a:srgbClr val="A32FA3"/>
                </a:solidFill>
              </a:rPr>
              <a:t>to use the expensive UNION</a:t>
            </a:r>
            <a:br>
              <a:rPr lang="en-US" sz="1600" dirty="0">
                <a:solidFill>
                  <a:srgbClr val="A32FA3"/>
                </a:solidFill>
              </a:rPr>
            </a:br>
            <a:r>
              <a:rPr lang="en-US" sz="1600" dirty="0">
                <a:solidFill>
                  <a:srgbClr val="A32FA3"/>
                </a:solidFill>
              </a:rPr>
              <a:t>operation.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9128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924050"/>
            <a:ext cx="8412126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JOINED Inheritance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3"/>
          <a:stretch/>
        </p:blipFill>
        <p:spPr bwMode="auto">
          <a:xfrm>
            <a:off x="152400" y="3112533"/>
            <a:ext cx="4789497" cy="545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60020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925" y="274320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2" y="3115531"/>
            <a:ext cx="3648075" cy="42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40337" y="274619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80975" y="3810000"/>
            <a:ext cx="4166208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PrimaryKeyJoinColumn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cd_id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referencedColumnName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CD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extends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Item  {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400" b="1" dirty="0" err="1">
                <a:solidFill>
                  <a:srgbClr val="0000C0"/>
                </a:solidFill>
                <a:latin typeface="Courier New"/>
              </a:rPr>
              <a:t>musicCompany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Integer </a:t>
            </a:r>
            <a:r>
              <a:rPr lang="en-US" sz="1400" b="1" dirty="0" err="1">
                <a:solidFill>
                  <a:srgbClr val="0000C0"/>
                </a:solidFill>
                <a:latin typeface="Courier New"/>
              </a:rPr>
              <a:t>numberOfCDs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Float </a:t>
            </a:r>
            <a:r>
              <a:rPr lang="en-US" sz="1400" b="1" dirty="0" err="1">
                <a:solidFill>
                  <a:srgbClr val="0000C0"/>
                </a:solidFill>
                <a:latin typeface="Courier New"/>
              </a:rPr>
              <a:t>totalDuration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@Temporal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TemporalType.</a:t>
            </a:r>
            <a:r>
              <a:rPr lang="en-US" sz="1400" i="1" dirty="0" err="1">
                <a:solidFill>
                  <a:srgbClr val="0000C0"/>
                </a:solidFill>
                <a:latin typeface="Courier New"/>
              </a:rPr>
              <a:t>DATE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Date </a:t>
            </a:r>
            <a:r>
              <a:rPr lang="en-US" sz="1400" b="1" dirty="0" err="1">
                <a:solidFill>
                  <a:srgbClr val="0000C0"/>
                </a:solidFill>
                <a:latin typeface="Courier New"/>
              </a:rPr>
              <a:t>releaseDate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657600" y="4343400"/>
            <a:ext cx="5068887" cy="24622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@Inheritance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(strategy=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InheritanceType.</a:t>
            </a:r>
            <a:r>
              <a:rPr lang="en-US" sz="1400" i="1" dirty="0" err="1">
                <a:solidFill>
                  <a:srgbClr val="0000C0"/>
                </a:solidFill>
                <a:latin typeface="Courier New"/>
              </a:rPr>
              <a:t>JOINED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DiscriminatorColumn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 = 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"ITEMTYPE"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Item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GeneratedValue</a:t>
            </a:r>
            <a:endParaRPr lang="en-US" sz="1400" dirty="0">
              <a:solidFill>
                <a:srgbClr val="646464"/>
              </a:solidFill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protected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Long </a:t>
            </a:r>
            <a:r>
              <a:rPr lang="en-US" sz="1400" b="1" dirty="0">
                <a:solidFill>
                  <a:srgbClr val="0000C0"/>
                </a:solidFill>
                <a:latin typeface="Courier New"/>
              </a:rPr>
              <a:t>id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nullable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protected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400" b="1" dirty="0">
                <a:solidFill>
                  <a:srgbClr val="0000C0"/>
                </a:solidFill>
                <a:latin typeface="Courier New"/>
              </a:rPr>
              <a:t>title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protected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Float </a:t>
            </a:r>
            <a:r>
              <a:rPr lang="en-US" sz="1400" b="1" dirty="0">
                <a:solidFill>
                  <a:srgbClr val="0000C0"/>
                </a:solidFill>
                <a:latin typeface="Courier New"/>
              </a:rPr>
              <a:t>price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protected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sz="1400" b="1" dirty="0">
                <a:solidFill>
                  <a:srgbClr val="0000C0"/>
                </a:solidFill>
                <a:latin typeface="Courier New"/>
              </a:rPr>
              <a:t>description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</p:txBody>
      </p:sp>
      <p:sp>
        <p:nvSpPr>
          <p:cNvPr id="14" name="Freeform 13"/>
          <p:cNvSpPr/>
          <p:nvPr/>
        </p:nvSpPr>
        <p:spPr>
          <a:xfrm>
            <a:off x="570908" y="1949672"/>
            <a:ext cx="781642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664028" y="4834414"/>
            <a:ext cx="1184572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52400" y="3107493"/>
            <a:ext cx="533400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276600" y="4057650"/>
            <a:ext cx="838200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64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br>
              <a:rPr lang="en-US" dirty="0"/>
            </a:br>
            <a:r>
              <a:rPr lang="en-US" dirty="0"/>
              <a:t>TABLE_PER_CLASS Inheritance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9753" y="171457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45853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22127" y="1691813"/>
            <a:ext cx="8816178" cy="517987"/>
            <a:chOff x="203998" y="1954157"/>
            <a:chExt cx="8816178" cy="517987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79"/>
            <a:stretch/>
          </p:blipFill>
          <p:spPr bwMode="auto">
            <a:xfrm>
              <a:off x="203998" y="1954157"/>
              <a:ext cx="8816178" cy="517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562651" y="1954711"/>
              <a:ext cx="599400" cy="197939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22127" y="2477614"/>
            <a:ext cx="8128000" cy="415710"/>
            <a:chOff x="203998" y="3212087"/>
            <a:chExt cx="8128000" cy="415710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98" y="3212087"/>
              <a:ext cx="8128000" cy="415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Freeform 15"/>
            <p:cNvSpPr/>
            <p:nvPr/>
          </p:nvSpPr>
          <p:spPr>
            <a:xfrm>
              <a:off x="228600" y="3231061"/>
              <a:ext cx="533400" cy="197939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D05C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7391400" y="3240586"/>
              <a:ext cx="685800" cy="197939"/>
            </a:xfrm>
            <a:custGeom>
              <a:avLst/>
              <a:gdLst>
                <a:gd name="connsiteX0" fmla="*/ 398695 w 1113747"/>
                <a:gd name="connsiteY0" fmla="*/ 7258 h 197939"/>
                <a:gd name="connsiteX1" fmla="*/ 121342 w 1113747"/>
                <a:gd name="connsiteY1" fmla="*/ 11592 h 197939"/>
                <a:gd name="connsiteX2" fmla="*/ 91006 w 1113747"/>
                <a:gd name="connsiteY2" fmla="*/ 15926 h 197939"/>
                <a:gd name="connsiteX3" fmla="*/ 78005 w 1113747"/>
                <a:gd name="connsiteY3" fmla="*/ 24593 h 197939"/>
                <a:gd name="connsiteX4" fmla="*/ 65004 w 1113747"/>
                <a:gd name="connsiteY4" fmla="*/ 28927 h 197939"/>
                <a:gd name="connsiteX5" fmla="*/ 30335 w 1113747"/>
                <a:gd name="connsiteY5" fmla="*/ 37594 h 197939"/>
                <a:gd name="connsiteX6" fmla="*/ 8667 w 1113747"/>
                <a:gd name="connsiteY6" fmla="*/ 59262 h 197939"/>
                <a:gd name="connsiteX7" fmla="*/ 0 w 1113747"/>
                <a:gd name="connsiteY7" fmla="*/ 85264 h 197939"/>
                <a:gd name="connsiteX8" fmla="*/ 13001 w 1113747"/>
                <a:gd name="connsiteY8" fmla="*/ 132934 h 197939"/>
                <a:gd name="connsiteX9" fmla="*/ 34669 w 1113747"/>
                <a:gd name="connsiteY9" fmla="*/ 150269 h 197939"/>
                <a:gd name="connsiteX10" fmla="*/ 60671 w 1113747"/>
                <a:gd name="connsiteY10" fmla="*/ 163270 h 197939"/>
                <a:gd name="connsiteX11" fmla="*/ 73672 w 1113747"/>
                <a:gd name="connsiteY11" fmla="*/ 171937 h 197939"/>
                <a:gd name="connsiteX12" fmla="*/ 112674 w 1113747"/>
                <a:gd name="connsiteY12" fmla="*/ 180604 h 197939"/>
                <a:gd name="connsiteX13" fmla="*/ 164678 w 1113747"/>
                <a:gd name="connsiteY13" fmla="*/ 184938 h 197939"/>
                <a:gd name="connsiteX14" fmla="*/ 264352 w 1113747"/>
                <a:gd name="connsiteY14" fmla="*/ 193605 h 197939"/>
                <a:gd name="connsiteX15" fmla="*/ 515704 w 1113747"/>
                <a:gd name="connsiteY15" fmla="*/ 189272 h 197939"/>
                <a:gd name="connsiteX16" fmla="*/ 598043 w 1113747"/>
                <a:gd name="connsiteY16" fmla="*/ 184938 h 197939"/>
                <a:gd name="connsiteX17" fmla="*/ 710718 w 1113747"/>
                <a:gd name="connsiteY17" fmla="*/ 189272 h 197939"/>
                <a:gd name="connsiteX18" fmla="*/ 914400 w 1113747"/>
                <a:gd name="connsiteY18" fmla="*/ 197939 h 197939"/>
                <a:gd name="connsiteX19" fmla="*/ 1018407 w 1113747"/>
                <a:gd name="connsiteY19" fmla="*/ 193605 h 197939"/>
                <a:gd name="connsiteX20" fmla="*/ 1027074 w 1113747"/>
                <a:gd name="connsiteY20" fmla="*/ 180604 h 197939"/>
                <a:gd name="connsiteX21" fmla="*/ 1048743 w 1113747"/>
                <a:gd name="connsiteY21" fmla="*/ 176271 h 197939"/>
                <a:gd name="connsiteX22" fmla="*/ 1074745 w 1113747"/>
                <a:gd name="connsiteY22" fmla="*/ 167603 h 197939"/>
                <a:gd name="connsiteX23" fmla="*/ 1087746 w 1113747"/>
                <a:gd name="connsiteY23" fmla="*/ 163270 h 197939"/>
                <a:gd name="connsiteX24" fmla="*/ 1113747 w 1113747"/>
                <a:gd name="connsiteY24" fmla="*/ 102599 h 197939"/>
                <a:gd name="connsiteX25" fmla="*/ 1092079 w 1113747"/>
                <a:gd name="connsiteY25" fmla="*/ 54928 h 197939"/>
                <a:gd name="connsiteX26" fmla="*/ 1057410 w 1113747"/>
                <a:gd name="connsiteY26" fmla="*/ 24593 h 197939"/>
                <a:gd name="connsiteX27" fmla="*/ 1014074 w 1113747"/>
                <a:gd name="connsiteY27" fmla="*/ 11592 h 197939"/>
                <a:gd name="connsiteX28" fmla="*/ 970737 w 1113747"/>
                <a:gd name="connsiteY28" fmla="*/ 7258 h 197939"/>
                <a:gd name="connsiteX29" fmla="*/ 849395 w 1113747"/>
                <a:gd name="connsiteY29" fmla="*/ 7258 h 197939"/>
                <a:gd name="connsiteX30" fmla="*/ 632712 w 1113747"/>
                <a:gd name="connsiteY30" fmla="*/ 2925 h 197939"/>
                <a:gd name="connsiteX31" fmla="*/ 398695 w 1113747"/>
                <a:gd name="connsiteY31" fmla="*/ 7258 h 19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3747" h="197939">
                  <a:moveTo>
                    <a:pt x="398695" y="7258"/>
                  </a:moveTo>
                  <a:lnTo>
                    <a:pt x="121342" y="11592"/>
                  </a:lnTo>
                  <a:cubicBezTo>
                    <a:pt x="111131" y="11880"/>
                    <a:pt x="100790" y="12991"/>
                    <a:pt x="91006" y="15926"/>
                  </a:cubicBezTo>
                  <a:cubicBezTo>
                    <a:pt x="86017" y="17423"/>
                    <a:pt x="82663" y="22264"/>
                    <a:pt x="78005" y="24593"/>
                  </a:cubicBezTo>
                  <a:cubicBezTo>
                    <a:pt x="73919" y="26636"/>
                    <a:pt x="69411" y="27725"/>
                    <a:pt x="65004" y="28927"/>
                  </a:cubicBezTo>
                  <a:cubicBezTo>
                    <a:pt x="53512" y="32061"/>
                    <a:pt x="30335" y="37594"/>
                    <a:pt x="30335" y="37594"/>
                  </a:cubicBezTo>
                  <a:cubicBezTo>
                    <a:pt x="18474" y="45501"/>
                    <a:pt x="14749" y="45576"/>
                    <a:pt x="8667" y="59262"/>
                  </a:cubicBezTo>
                  <a:cubicBezTo>
                    <a:pt x="4957" y="67611"/>
                    <a:pt x="0" y="85264"/>
                    <a:pt x="0" y="85264"/>
                  </a:cubicBezTo>
                  <a:cubicBezTo>
                    <a:pt x="1352" y="92024"/>
                    <a:pt x="7924" y="129549"/>
                    <a:pt x="13001" y="132934"/>
                  </a:cubicBezTo>
                  <a:cubicBezTo>
                    <a:pt x="53021" y="159615"/>
                    <a:pt x="3787" y="125563"/>
                    <a:pt x="34669" y="150269"/>
                  </a:cubicBezTo>
                  <a:cubicBezTo>
                    <a:pt x="55366" y="166826"/>
                    <a:pt x="39313" y="152591"/>
                    <a:pt x="60671" y="163270"/>
                  </a:cubicBezTo>
                  <a:cubicBezTo>
                    <a:pt x="65329" y="165599"/>
                    <a:pt x="69014" y="169608"/>
                    <a:pt x="73672" y="171937"/>
                  </a:cubicBezTo>
                  <a:cubicBezTo>
                    <a:pt x="83601" y="176901"/>
                    <a:pt x="104109" y="179652"/>
                    <a:pt x="112674" y="180604"/>
                  </a:cubicBezTo>
                  <a:cubicBezTo>
                    <a:pt x="129962" y="182525"/>
                    <a:pt x="147355" y="183363"/>
                    <a:pt x="164678" y="184938"/>
                  </a:cubicBezTo>
                  <a:cubicBezTo>
                    <a:pt x="267057" y="194246"/>
                    <a:pt x="141256" y="184137"/>
                    <a:pt x="264352" y="193605"/>
                  </a:cubicBezTo>
                  <a:lnTo>
                    <a:pt x="515704" y="189272"/>
                  </a:lnTo>
                  <a:cubicBezTo>
                    <a:pt x="543179" y="188558"/>
                    <a:pt x="570559" y="184938"/>
                    <a:pt x="598043" y="184938"/>
                  </a:cubicBezTo>
                  <a:cubicBezTo>
                    <a:pt x="635629" y="184938"/>
                    <a:pt x="673157" y="187906"/>
                    <a:pt x="710718" y="189272"/>
                  </a:cubicBezTo>
                  <a:cubicBezTo>
                    <a:pt x="877315" y="195330"/>
                    <a:pt x="785288" y="190766"/>
                    <a:pt x="914400" y="197939"/>
                  </a:cubicBezTo>
                  <a:cubicBezTo>
                    <a:pt x="949069" y="196494"/>
                    <a:pt x="984111" y="198881"/>
                    <a:pt x="1018407" y="193605"/>
                  </a:cubicBezTo>
                  <a:cubicBezTo>
                    <a:pt x="1023555" y="192813"/>
                    <a:pt x="1022552" y="183188"/>
                    <a:pt x="1027074" y="180604"/>
                  </a:cubicBezTo>
                  <a:cubicBezTo>
                    <a:pt x="1033470" y="176950"/>
                    <a:pt x="1041637" y="178209"/>
                    <a:pt x="1048743" y="176271"/>
                  </a:cubicBezTo>
                  <a:cubicBezTo>
                    <a:pt x="1057557" y="173867"/>
                    <a:pt x="1066078" y="170492"/>
                    <a:pt x="1074745" y="167603"/>
                  </a:cubicBezTo>
                  <a:lnTo>
                    <a:pt x="1087746" y="163270"/>
                  </a:lnTo>
                  <a:cubicBezTo>
                    <a:pt x="1118663" y="132351"/>
                    <a:pt x="1108286" y="151753"/>
                    <a:pt x="1113747" y="102599"/>
                  </a:cubicBezTo>
                  <a:cubicBezTo>
                    <a:pt x="1104184" y="54783"/>
                    <a:pt x="1119056" y="63921"/>
                    <a:pt x="1092079" y="54928"/>
                  </a:cubicBezTo>
                  <a:cubicBezTo>
                    <a:pt x="1083593" y="46442"/>
                    <a:pt x="1070311" y="30326"/>
                    <a:pt x="1057410" y="24593"/>
                  </a:cubicBezTo>
                  <a:cubicBezTo>
                    <a:pt x="1051700" y="22055"/>
                    <a:pt x="1023359" y="12919"/>
                    <a:pt x="1014074" y="11592"/>
                  </a:cubicBezTo>
                  <a:cubicBezTo>
                    <a:pt x="999702" y="9539"/>
                    <a:pt x="985183" y="8703"/>
                    <a:pt x="970737" y="7258"/>
                  </a:cubicBezTo>
                  <a:cubicBezTo>
                    <a:pt x="921735" y="-9073"/>
                    <a:pt x="975849" y="7258"/>
                    <a:pt x="849395" y="7258"/>
                  </a:cubicBezTo>
                  <a:cubicBezTo>
                    <a:pt x="777153" y="7258"/>
                    <a:pt x="704940" y="4369"/>
                    <a:pt x="632712" y="2925"/>
                  </a:cubicBezTo>
                  <a:cubicBezTo>
                    <a:pt x="476733" y="8923"/>
                    <a:pt x="483923" y="5814"/>
                    <a:pt x="398695" y="7258"/>
                  </a:cubicBezTo>
                  <a:close/>
                </a:path>
              </a:pathLst>
            </a:custGeom>
            <a:noFill/>
            <a:ln>
              <a:solidFill>
                <a:srgbClr val="D05C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213523" y="3886200"/>
            <a:ext cx="4358477" cy="28931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AttributeOverrides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AttributeOverride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(name=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"id"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column =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(name=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bookid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)),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AttributeOverride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(name=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"title"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    column = 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(name=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urier New"/>
              </a:rPr>
              <a:t>booktitle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Book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Item {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isbn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>
                <a:solidFill>
                  <a:srgbClr val="0000C0"/>
                </a:solidFill>
                <a:latin typeface="Courier New"/>
              </a:rPr>
              <a:t>publisher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Integer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nbOfPage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Boolean </a:t>
            </a:r>
            <a:r>
              <a:rPr lang="en-US" sz="1400" b="1" dirty="0">
                <a:solidFill>
                  <a:srgbClr val="0000C0"/>
                </a:solidFill>
                <a:latin typeface="Courier New"/>
              </a:rPr>
              <a:t>illustrations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31137" y="3887391"/>
            <a:ext cx="430331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@Entity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AttributeOverride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(name=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"description"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column=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@Column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(name=</a:t>
            </a:r>
            <a:r>
              <a:rPr lang="en-US" sz="1400" dirty="0">
                <a:solidFill>
                  <a:srgbClr val="2A00FF"/>
                </a:solidFill>
                <a:latin typeface="Courier New"/>
              </a:rPr>
              <a:t>"review"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CD </a:t>
            </a:r>
            <a:r>
              <a:rPr lang="en-US" sz="1400" b="1" dirty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Item  {</a:t>
            </a:r>
          </a:p>
          <a:p>
            <a:endParaRPr lang="en-US" sz="1400" dirty="0">
              <a:latin typeface="Courier New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String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musicCompany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Integer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numberOfCDs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Float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totalDuration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400" dirty="0">
                <a:solidFill>
                  <a:srgbClr val="646464"/>
                </a:solidFill>
                <a:latin typeface="Courier New"/>
              </a:rPr>
              <a:t>@Temporal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TemporalType.</a:t>
            </a:r>
            <a:r>
              <a:rPr lang="en-US" sz="1400" i="1" dirty="0" err="1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DATE</a:t>
            </a:r>
            <a:r>
              <a:rPr lang="en-US" sz="1400" i="1" dirty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Date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releaseDate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</p:txBody>
      </p:sp>
      <p:sp>
        <p:nvSpPr>
          <p:cNvPr id="23" name="Freeform 22"/>
          <p:cNvSpPr/>
          <p:nvPr/>
        </p:nvSpPr>
        <p:spPr>
          <a:xfrm>
            <a:off x="6944400" y="4374061"/>
            <a:ext cx="675599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2657474" y="4591050"/>
            <a:ext cx="828675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090859" y="5010775"/>
            <a:ext cx="1177139" cy="197939"/>
          </a:xfrm>
          <a:custGeom>
            <a:avLst/>
            <a:gdLst>
              <a:gd name="connsiteX0" fmla="*/ 398695 w 1113747"/>
              <a:gd name="connsiteY0" fmla="*/ 7258 h 197939"/>
              <a:gd name="connsiteX1" fmla="*/ 121342 w 1113747"/>
              <a:gd name="connsiteY1" fmla="*/ 11592 h 197939"/>
              <a:gd name="connsiteX2" fmla="*/ 91006 w 1113747"/>
              <a:gd name="connsiteY2" fmla="*/ 15926 h 197939"/>
              <a:gd name="connsiteX3" fmla="*/ 78005 w 1113747"/>
              <a:gd name="connsiteY3" fmla="*/ 24593 h 197939"/>
              <a:gd name="connsiteX4" fmla="*/ 65004 w 1113747"/>
              <a:gd name="connsiteY4" fmla="*/ 28927 h 197939"/>
              <a:gd name="connsiteX5" fmla="*/ 30335 w 1113747"/>
              <a:gd name="connsiteY5" fmla="*/ 37594 h 197939"/>
              <a:gd name="connsiteX6" fmla="*/ 8667 w 1113747"/>
              <a:gd name="connsiteY6" fmla="*/ 59262 h 197939"/>
              <a:gd name="connsiteX7" fmla="*/ 0 w 1113747"/>
              <a:gd name="connsiteY7" fmla="*/ 85264 h 197939"/>
              <a:gd name="connsiteX8" fmla="*/ 13001 w 1113747"/>
              <a:gd name="connsiteY8" fmla="*/ 132934 h 197939"/>
              <a:gd name="connsiteX9" fmla="*/ 34669 w 1113747"/>
              <a:gd name="connsiteY9" fmla="*/ 150269 h 197939"/>
              <a:gd name="connsiteX10" fmla="*/ 60671 w 1113747"/>
              <a:gd name="connsiteY10" fmla="*/ 163270 h 197939"/>
              <a:gd name="connsiteX11" fmla="*/ 73672 w 1113747"/>
              <a:gd name="connsiteY11" fmla="*/ 171937 h 197939"/>
              <a:gd name="connsiteX12" fmla="*/ 112674 w 1113747"/>
              <a:gd name="connsiteY12" fmla="*/ 180604 h 197939"/>
              <a:gd name="connsiteX13" fmla="*/ 164678 w 1113747"/>
              <a:gd name="connsiteY13" fmla="*/ 184938 h 197939"/>
              <a:gd name="connsiteX14" fmla="*/ 264352 w 1113747"/>
              <a:gd name="connsiteY14" fmla="*/ 193605 h 197939"/>
              <a:gd name="connsiteX15" fmla="*/ 515704 w 1113747"/>
              <a:gd name="connsiteY15" fmla="*/ 189272 h 197939"/>
              <a:gd name="connsiteX16" fmla="*/ 598043 w 1113747"/>
              <a:gd name="connsiteY16" fmla="*/ 184938 h 197939"/>
              <a:gd name="connsiteX17" fmla="*/ 710718 w 1113747"/>
              <a:gd name="connsiteY17" fmla="*/ 189272 h 197939"/>
              <a:gd name="connsiteX18" fmla="*/ 914400 w 1113747"/>
              <a:gd name="connsiteY18" fmla="*/ 197939 h 197939"/>
              <a:gd name="connsiteX19" fmla="*/ 1018407 w 1113747"/>
              <a:gd name="connsiteY19" fmla="*/ 193605 h 197939"/>
              <a:gd name="connsiteX20" fmla="*/ 1027074 w 1113747"/>
              <a:gd name="connsiteY20" fmla="*/ 180604 h 197939"/>
              <a:gd name="connsiteX21" fmla="*/ 1048743 w 1113747"/>
              <a:gd name="connsiteY21" fmla="*/ 176271 h 197939"/>
              <a:gd name="connsiteX22" fmla="*/ 1074745 w 1113747"/>
              <a:gd name="connsiteY22" fmla="*/ 167603 h 197939"/>
              <a:gd name="connsiteX23" fmla="*/ 1087746 w 1113747"/>
              <a:gd name="connsiteY23" fmla="*/ 163270 h 197939"/>
              <a:gd name="connsiteX24" fmla="*/ 1113747 w 1113747"/>
              <a:gd name="connsiteY24" fmla="*/ 102599 h 197939"/>
              <a:gd name="connsiteX25" fmla="*/ 1092079 w 1113747"/>
              <a:gd name="connsiteY25" fmla="*/ 54928 h 197939"/>
              <a:gd name="connsiteX26" fmla="*/ 1057410 w 1113747"/>
              <a:gd name="connsiteY26" fmla="*/ 24593 h 197939"/>
              <a:gd name="connsiteX27" fmla="*/ 1014074 w 1113747"/>
              <a:gd name="connsiteY27" fmla="*/ 11592 h 197939"/>
              <a:gd name="connsiteX28" fmla="*/ 970737 w 1113747"/>
              <a:gd name="connsiteY28" fmla="*/ 7258 h 197939"/>
              <a:gd name="connsiteX29" fmla="*/ 849395 w 1113747"/>
              <a:gd name="connsiteY29" fmla="*/ 7258 h 197939"/>
              <a:gd name="connsiteX30" fmla="*/ 632712 w 1113747"/>
              <a:gd name="connsiteY30" fmla="*/ 2925 h 197939"/>
              <a:gd name="connsiteX31" fmla="*/ 398695 w 1113747"/>
              <a:gd name="connsiteY31" fmla="*/ 7258 h 19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13747" h="197939">
                <a:moveTo>
                  <a:pt x="398695" y="7258"/>
                </a:moveTo>
                <a:lnTo>
                  <a:pt x="121342" y="11592"/>
                </a:lnTo>
                <a:cubicBezTo>
                  <a:pt x="111131" y="11880"/>
                  <a:pt x="100790" y="12991"/>
                  <a:pt x="91006" y="15926"/>
                </a:cubicBezTo>
                <a:cubicBezTo>
                  <a:pt x="86017" y="17423"/>
                  <a:pt x="82663" y="22264"/>
                  <a:pt x="78005" y="24593"/>
                </a:cubicBezTo>
                <a:cubicBezTo>
                  <a:pt x="73919" y="26636"/>
                  <a:pt x="69411" y="27725"/>
                  <a:pt x="65004" y="28927"/>
                </a:cubicBezTo>
                <a:cubicBezTo>
                  <a:pt x="53512" y="32061"/>
                  <a:pt x="30335" y="37594"/>
                  <a:pt x="30335" y="37594"/>
                </a:cubicBezTo>
                <a:cubicBezTo>
                  <a:pt x="18474" y="45501"/>
                  <a:pt x="14749" y="45576"/>
                  <a:pt x="8667" y="59262"/>
                </a:cubicBezTo>
                <a:cubicBezTo>
                  <a:pt x="4957" y="67611"/>
                  <a:pt x="0" y="85264"/>
                  <a:pt x="0" y="85264"/>
                </a:cubicBezTo>
                <a:cubicBezTo>
                  <a:pt x="1352" y="92024"/>
                  <a:pt x="7924" y="129549"/>
                  <a:pt x="13001" y="132934"/>
                </a:cubicBezTo>
                <a:cubicBezTo>
                  <a:pt x="53021" y="159615"/>
                  <a:pt x="3787" y="125563"/>
                  <a:pt x="34669" y="150269"/>
                </a:cubicBezTo>
                <a:cubicBezTo>
                  <a:pt x="55366" y="166826"/>
                  <a:pt x="39313" y="152591"/>
                  <a:pt x="60671" y="163270"/>
                </a:cubicBezTo>
                <a:cubicBezTo>
                  <a:pt x="65329" y="165599"/>
                  <a:pt x="69014" y="169608"/>
                  <a:pt x="73672" y="171937"/>
                </a:cubicBezTo>
                <a:cubicBezTo>
                  <a:pt x="83601" y="176901"/>
                  <a:pt x="104109" y="179652"/>
                  <a:pt x="112674" y="180604"/>
                </a:cubicBezTo>
                <a:cubicBezTo>
                  <a:pt x="129962" y="182525"/>
                  <a:pt x="147355" y="183363"/>
                  <a:pt x="164678" y="184938"/>
                </a:cubicBezTo>
                <a:cubicBezTo>
                  <a:pt x="267057" y="194246"/>
                  <a:pt x="141256" y="184137"/>
                  <a:pt x="264352" y="193605"/>
                </a:cubicBezTo>
                <a:lnTo>
                  <a:pt x="515704" y="189272"/>
                </a:lnTo>
                <a:cubicBezTo>
                  <a:pt x="543179" y="188558"/>
                  <a:pt x="570559" y="184938"/>
                  <a:pt x="598043" y="184938"/>
                </a:cubicBezTo>
                <a:cubicBezTo>
                  <a:pt x="635629" y="184938"/>
                  <a:pt x="673157" y="187906"/>
                  <a:pt x="710718" y="189272"/>
                </a:cubicBezTo>
                <a:cubicBezTo>
                  <a:pt x="877315" y="195330"/>
                  <a:pt x="785288" y="190766"/>
                  <a:pt x="914400" y="197939"/>
                </a:cubicBezTo>
                <a:cubicBezTo>
                  <a:pt x="949069" y="196494"/>
                  <a:pt x="984111" y="198881"/>
                  <a:pt x="1018407" y="193605"/>
                </a:cubicBezTo>
                <a:cubicBezTo>
                  <a:pt x="1023555" y="192813"/>
                  <a:pt x="1022552" y="183188"/>
                  <a:pt x="1027074" y="180604"/>
                </a:cubicBezTo>
                <a:cubicBezTo>
                  <a:pt x="1033470" y="176950"/>
                  <a:pt x="1041637" y="178209"/>
                  <a:pt x="1048743" y="176271"/>
                </a:cubicBezTo>
                <a:cubicBezTo>
                  <a:pt x="1057557" y="173867"/>
                  <a:pt x="1066078" y="170492"/>
                  <a:pt x="1074745" y="167603"/>
                </a:cubicBezTo>
                <a:lnTo>
                  <a:pt x="1087746" y="163270"/>
                </a:lnTo>
                <a:cubicBezTo>
                  <a:pt x="1118663" y="132351"/>
                  <a:pt x="1108286" y="151753"/>
                  <a:pt x="1113747" y="102599"/>
                </a:cubicBezTo>
                <a:cubicBezTo>
                  <a:pt x="1104184" y="54783"/>
                  <a:pt x="1119056" y="63921"/>
                  <a:pt x="1092079" y="54928"/>
                </a:cubicBezTo>
                <a:cubicBezTo>
                  <a:pt x="1083593" y="46442"/>
                  <a:pt x="1070311" y="30326"/>
                  <a:pt x="1057410" y="24593"/>
                </a:cubicBezTo>
                <a:cubicBezTo>
                  <a:pt x="1051700" y="22055"/>
                  <a:pt x="1023359" y="12919"/>
                  <a:pt x="1014074" y="11592"/>
                </a:cubicBezTo>
                <a:cubicBezTo>
                  <a:pt x="999702" y="9539"/>
                  <a:pt x="985183" y="8703"/>
                  <a:pt x="970737" y="7258"/>
                </a:cubicBezTo>
                <a:cubicBezTo>
                  <a:pt x="921735" y="-9073"/>
                  <a:pt x="975849" y="7258"/>
                  <a:pt x="849395" y="7258"/>
                </a:cubicBezTo>
                <a:cubicBezTo>
                  <a:pt x="777153" y="7258"/>
                  <a:pt x="704940" y="4369"/>
                  <a:pt x="632712" y="2925"/>
                </a:cubicBezTo>
                <a:cubicBezTo>
                  <a:pt x="476733" y="8923"/>
                  <a:pt x="483923" y="5814"/>
                  <a:pt x="398695" y="7258"/>
                </a:cubicBezTo>
                <a:close/>
              </a:path>
            </a:pathLst>
          </a:custGeom>
          <a:noFill/>
          <a:ln>
            <a:solidFill>
              <a:srgbClr val="D05C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27" y="3153795"/>
            <a:ext cx="5843923" cy="42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02584" y="319516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2639679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JPA Annotations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381000" y="1828800"/>
          <a:ext cx="8382000" cy="375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6688" indent="-166688"/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the inheritance strategy.  strategy  equal to either:</a:t>
                      </a:r>
                    </a:p>
                    <a:p>
                      <a:pPr marL="285750" indent="-171450">
                        <a:buFont typeface="Arial" pitchFamily="34" charset="0"/>
                        <a:buChar char="•"/>
                      </a:pP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SINGLE_TABLE (default)</a:t>
                      </a:r>
                    </a:p>
                    <a:p>
                      <a:pPr marL="285750" indent="-171450">
                        <a:buFont typeface="Arial" pitchFamily="34" charset="0"/>
                        <a:buChar char="•"/>
                      </a:pP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JOINED </a:t>
                      </a:r>
                    </a:p>
                    <a:p>
                      <a:pPr marL="285750" indent="-171450">
                        <a:buFont typeface="Arial" pitchFamily="34" charset="0"/>
                        <a:buChar char="•"/>
                      </a:pP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TABLE_PER_CLASS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DiscriminatorColumn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for SINGLE_TABLE and JOINED inheritance.</a:t>
                      </a:r>
                      <a:b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Allows you to change the name and data type of the discriminator.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DiscriminatorValue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for SINGLE_TABLE and JOINED inheritance.</a:t>
                      </a:r>
                    </a:p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Allows you to change the value of the discriminator (default = entity name)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PrimaryKeyJoinColumn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for JOINED inheritance to rename the specified key of a leaf node.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AttributeOverride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for TABLE_PER_CLASS inheritance to rename an inherited attribute for a specified entity.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@</a:t>
                      </a:r>
                      <a:r>
                        <a:rPr lang="en-US" sz="1700" dirty="0" err="1"/>
                        <a:t>MappedSuperClass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 annotation for a root class</a:t>
                      </a:r>
                      <a:r>
                        <a:rPr lang="en-US" sz="1400" baseline="0" dirty="0"/>
                        <a:t> (instead of @Entity), but this class cannot be persisted to the database.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7824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Every penny counts.   When storing money (or any other decimal value) as Float, you will notice that the precision in the database is not well preserved.</a:t>
            </a:r>
          </a:p>
          <a:p>
            <a:r>
              <a:rPr lang="en-US" dirty="0"/>
              <a:t>Increasing precision to use Double helps… but there are still precision issues if you are adding up a significant number of doubles due to rounding.</a:t>
            </a:r>
          </a:p>
          <a:p>
            <a:r>
              <a:rPr lang="en-US" dirty="0"/>
              <a:t>What to do for currency?</a:t>
            </a:r>
          </a:p>
          <a:p>
            <a:pPr lvl="1"/>
            <a:r>
              <a:rPr lang="en-US" dirty="0"/>
              <a:t>You could use </a:t>
            </a:r>
            <a:r>
              <a:rPr lang="en-US" dirty="0" err="1"/>
              <a:t>BigDecimal</a:t>
            </a:r>
            <a:r>
              <a:rPr lang="en-US" dirty="0"/>
              <a:t>, but you would be paying a memory and performance price for such precision.</a:t>
            </a:r>
          </a:p>
          <a:p>
            <a:pPr lvl="1"/>
            <a:r>
              <a:rPr lang="en-US" dirty="0"/>
              <a:t>Many developers store currency as Integer, but then store every value as cents, not dollars.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98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Concept Check: Precision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9"/>
          <a:stretch/>
        </p:blipFill>
        <p:spPr bwMode="auto">
          <a:xfrm>
            <a:off x="152400" y="1691812"/>
            <a:ext cx="8816178" cy="51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00600" y="1670006"/>
            <a:ext cx="533400" cy="539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24800" y="1670006"/>
            <a:ext cx="1043778" cy="539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857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971800"/>
            <a:ext cx="2057400" cy="1828800"/>
          </a:xfrm>
        </p:spPr>
        <p:txBody>
          <a:bodyPr/>
          <a:lstStyle/>
          <a:p>
            <a:r>
              <a:rPr lang="en-US" dirty="0"/>
              <a:t>Entity Manager</a:t>
            </a:r>
          </a:p>
          <a:p>
            <a:r>
              <a:rPr lang="en-US" dirty="0"/>
              <a:t> </a:t>
            </a:r>
            <a:r>
              <a:rPr lang="en-US" dirty="0">
                <a:sym typeface="Wingdings"/>
              </a:rPr>
              <a:t> Query by Key</a:t>
            </a:r>
          </a:p>
          <a:p>
            <a:pPr>
              <a:spcBef>
                <a:spcPts val="0"/>
              </a:spcBef>
            </a:pPr>
            <a:r>
              <a:rPr lang="en-US" dirty="0">
                <a:sym typeface="Wingdings"/>
              </a:rPr>
              <a:t>  Internals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Cascading and </a:t>
            </a:r>
            <a:br>
              <a:rPr lang="en-US" dirty="0"/>
            </a:br>
            <a:r>
              <a:rPr lang="en-US" dirty="0"/>
              <a:t>Caching</a:t>
            </a:r>
          </a:p>
          <a:p>
            <a:endParaRPr lang="en-US" dirty="0"/>
          </a:p>
          <a:p>
            <a:r>
              <a:rPr lang="en-US" dirty="0"/>
              <a:t>JPQL Queries</a:t>
            </a:r>
          </a:p>
          <a:p>
            <a:endParaRPr lang="en-US" dirty="0"/>
          </a:p>
          <a:p>
            <a:r>
              <a:rPr lang="en-US" dirty="0"/>
              <a:t>Concurrency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2C06F2-CDD6-4D4A-9B64-D9EB72CA5C65}" type="slidenum">
              <a:rPr lang="en-US" smtClean="0"/>
              <a:t>99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6324600" cy="1828800"/>
          </a:xfrm>
        </p:spPr>
        <p:txBody>
          <a:bodyPr>
            <a:noAutofit/>
          </a:bodyPr>
          <a:lstStyle/>
          <a:p>
            <a:r>
              <a:rPr lang="en-US" sz="3600" dirty="0"/>
              <a:t>Persistence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solidFill>
                  <a:schemeClr val="bg2"/>
                </a:solidFill>
              </a:rPr>
              <a:t>Managing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Persistent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1238417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ava Green">
  <a:themeElements>
    <a:clrScheme name="Custom 4">
      <a:dk1>
        <a:sysClr val="windowText" lastClr="000000"/>
      </a:dk1>
      <a:lt1>
        <a:sysClr val="window" lastClr="FFFFFF"/>
      </a:lt1>
      <a:dk2>
        <a:srgbClr val="E37E03"/>
      </a:dk2>
      <a:lt2>
        <a:srgbClr val="EEE0F4"/>
      </a:lt2>
      <a:accent1>
        <a:srgbClr val="1F03EB"/>
      </a:accent1>
      <a:accent2>
        <a:srgbClr val="0070C0"/>
      </a:accent2>
      <a:accent3>
        <a:srgbClr val="A147C9"/>
      </a:accent3>
      <a:accent4>
        <a:srgbClr val="2E6C57"/>
      </a:accent4>
      <a:accent5>
        <a:srgbClr val="5B4672"/>
      </a:accent5>
      <a:accent6>
        <a:srgbClr val="45CBA2"/>
      </a:accent6>
      <a:hlink>
        <a:srgbClr val="47295D"/>
      </a:hlink>
      <a:folHlink>
        <a:srgbClr val="47295D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lnSpc>
            <a:spcPts val="1800"/>
          </a:lnSpc>
          <a:defRPr sz="1800" b="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Java Green">
  <a:themeElements>
    <a:clrScheme name="Custom 4">
      <a:dk1>
        <a:sysClr val="windowText" lastClr="000000"/>
      </a:dk1>
      <a:lt1>
        <a:sysClr val="window" lastClr="FFFFFF"/>
      </a:lt1>
      <a:dk2>
        <a:srgbClr val="E37E03"/>
      </a:dk2>
      <a:lt2>
        <a:srgbClr val="EEE0F4"/>
      </a:lt2>
      <a:accent1>
        <a:srgbClr val="1F03EB"/>
      </a:accent1>
      <a:accent2>
        <a:srgbClr val="0070C0"/>
      </a:accent2>
      <a:accent3>
        <a:srgbClr val="A147C9"/>
      </a:accent3>
      <a:accent4>
        <a:srgbClr val="2E6C57"/>
      </a:accent4>
      <a:accent5>
        <a:srgbClr val="5B4672"/>
      </a:accent5>
      <a:accent6>
        <a:srgbClr val="45CBA2"/>
      </a:accent6>
      <a:hlink>
        <a:srgbClr val="47295D"/>
      </a:hlink>
      <a:folHlink>
        <a:srgbClr val="47295D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lnSpc>
            <a:spcPts val="1800"/>
          </a:lnSpc>
          <a:defRPr sz="1800" b="0" dirty="0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66738</TotalTime>
  <Words>12627</Words>
  <Application>Microsoft Office PowerPoint</Application>
  <PresentationFormat>On-screen Show (4:3)</PresentationFormat>
  <Paragraphs>2953</Paragraphs>
  <Slides>193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193</vt:i4>
      </vt:variant>
    </vt:vector>
  </HeadingPairs>
  <TitlesOfParts>
    <vt:vector size="208" baseType="lpstr">
      <vt:lpstr>Arial</vt:lpstr>
      <vt:lpstr>Arial Narrow</vt:lpstr>
      <vt:lpstr>Calibri</vt:lpstr>
      <vt:lpstr>Comic Sans MS</vt:lpstr>
      <vt:lpstr>Consolas</vt:lpstr>
      <vt:lpstr>Courier New</vt:lpstr>
      <vt:lpstr>Franklin Gothic Medium</vt:lpstr>
      <vt:lpstr>Roboto</vt:lpstr>
      <vt:lpstr>Times</vt:lpstr>
      <vt:lpstr>Times New Roman</vt:lpstr>
      <vt:lpstr>Wingdings</vt:lpstr>
      <vt:lpstr>Wingdings 2</vt:lpstr>
      <vt:lpstr>Wingdings 3</vt:lpstr>
      <vt:lpstr>Java Green</vt:lpstr>
      <vt:lpstr>1_Java Green</vt:lpstr>
      <vt:lpstr>Database Systems: Theory and Programming  Java Persistence</vt:lpstr>
      <vt:lpstr>Acknowledgements</vt:lpstr>
      <vt:lpstr>Eclipse set up  (1)</vt:lpstr>
      <vt:lpstr>Eclipse set up  (2)</vt:lpstr>
      <vt:lpstr>Eclipse set up  (3)</vt:lpstr>
      <vt:lpstr>Eclipse set up  (4)</vt:lpstr>
      <vt:lpstr>Eclipse set up  (5)</vt:lpstr>
      <vt:lpstr>Set up an Oracle User</vt:lpstr>
      <vt:lpstr>Connecting to Oracle  (1)</vt:lpstr>
      <vt:lpstr>Connecting to Oracle  (2)</vt:lpstr>
      <vt:lpstr>Connecting to Oracle  (3)</vt:lpstr>
      <vt:lpstr>Connecting to Oracle  (4)</vt:lpstr>
      <vt:lpstr>Connecting to Oracle  (5)</vt:lpstr>
      <vt:lpstr>Use Eclipse to access databases</vt:lpstr>
      <vt:lpstr>Persistence  Java Persistence</vt:lpstr>
      <vt:lpstr>The Role of Databases in Java</vt:lpstr>
      <vt:lpstr>Ways to Achieve Persistence</vt:lpstr>
      <vt:lpstr> Concept Check: Instance versus Entity</vt:lpstr>
      <vt:lpstr>Java Persistence API (JPA)</vt:lpstr>
      <vt:lpstr>How JPA Works</vt:lpstr>
      <vt:lpstr>The Item / Book / CD / Track Model  (1)</vt:lpstr>
      <vt:lpstr>The Item / Book / CD / Track Model  (2)</vt:lpstr>
      <vt:lpstr>JPQL to Query Entities</vt:lpstr>
      <vt:lpstr>Entity Life Cycle</vt:lpstr>
      <vt:lpstr>JPA Annotations in the Book Entity</vt:lpstr>
      <vt:lpstr>A simpler representation of Book.java  [no inheritance]  (1)</vt:lpstr>
      <vt:lpstr>A simpler representation of Book.java  [no inheritance]  (2)</vt:lpstr>
      <vt:lpstr>Driver.java (1)</vt:lpstr>
      <vt:lpstr>Driver.java (2)</vt:lpstr>
      <vt:lpstr>persistence.xml: Registering Entities</vt:lpstr>
      <vt:lpstr>persistence.xml Creating the Connection Pool  (1)</vt:lpstr>
      <vt:lpstr>persistence.xml Creating the Connection Pool  (2)</vt:lpstr>
      <vt:lpstr>persistence.xml</vt:lpstr>
      <vt:lpstr>Building the Tables from Entities  (1)</vt:lpstr>
      <vt:lpstr>Building the Tables from Entities  (2)</vt:lpstr>
      <vt:lpstr>The results</vt:lpstr>
      <vt:lpstr>      Handling artists at the CD level: Database View vs. JPA</vt:lpstr>
      <vt:lpstr>Persistence  Object-  Relational  Mapping  Part 1: Entities</vt:lpstr>
      <vt:lpstr> Concept Check: Serializable Interface</vt:lpstr>
      <vt:lpstr>Conditions for Building an Entity</vt:lpstr>
      <vt:lpstr>Mapping an Entity</vt:lpstr>
      <vt:lpstr>Customized Mapping</vt:lpstr>
      <vt:lpstr>Mapping to Secondary Tables</vt:lpstr>
      <vt:lpstr>Primary Keys and How they Work in JPA</vt:lpstr>
      <vt:lpstr> Concept Check: Oracle Sequences</vt:lpstr>
      <vt:lpstr>Composite Primary Keys</vt:lpstr>
      <vt:lpstr>Mapping Other (non-key) Attributes</vt:lpstr>
      <vt:lpstr>Important JPA Annotations</vt:lpstr>
      <vt:lpstr>Example 1:  A Customer</vt:lpstr>
      <vt:lpstr>Example 2:  A Track from an Album</vt:lpstr>
      <vt:lpstr>JPA Annotations Operate at DB Level</vt:lpstr>
      <vt:lpstr>More JPA Annotations</vt:lpstr>
      <vt:lpstr> Concept Check: Enumerations</vt:lpstr>
      <vt:lpstr>Working with Enumerations  (2)</vt:lpstr>
      <vt:lpstr>Full List of JPA Annotations </vt:lpstr>
      <vt:lpstr> Concept Check:  Fields versus Properties</vt:lpstr>
      <vt:lpstr>Two Ways  to Annotate</vt:lpstr>
      <vt:lpstr>Are They Equivalent?</vt:lpstr>
      <vt:lpstr>Explicitly Using @Access Notation</vt:lpstr>
      <vt:lpstr>Multi-Table Mappings with JPA  (1)</vt:lpstr>
      <vt:lpstr>Multi-Table Mappings with JPA  (2)</vt:lpstr>
      <vt:lpstr>Creating Relational Structure in Database Using JPA</vt:lpstr>
      <vt:lpstr> Concept Check: HashMaps</vt:lpstr>
      <vt:lpstr>A JPA Example with a Map</vt:lpstr>
      <vt:lpstr>XML Mapping</vt:lpstr>
      <vt:lpstr>An Example XML file: Can you spot the Annotations?</vt:lpstr>
      <vt:lpstr>Persistence  Object-  Relational  Mapping  Part 2: Relationships</vt:lpstr>
      <vt:lpstr>Review of Mapping Concepts  (1)</vt:lpstr>
      <vt:lpstr>Review of Mapping Concepts  (2)</vt:lpstr>
      <vt:lpstr>Review of Mapping Concepts  (3)</vt:lpstr>
      <vt:lpstr>Databases        vs.         Objects              </vt:lpstr>
      <vt:lpstr>Databases        vs.         Objects              </vt:lpstr>
      <vt:lpstr>Databases        vs.         Objects              </vt:lpstr>
      <vt:lpstr>Relationships in Databases: Three Different Kinds of Cardinality             </vt:lpstr>
      <vt:lpstr>The Join Table</vt:lpstr>
      <vt:lpstr>Databases        vs.         Objects              </vt:lpstr>
      <vt:lpstr>Object Relationships </vt:lpstr>
      <vt:lpstr>How it Works</vt:lpstr>
      <vt:lpstr>Owners and Inverse Owners</vt:lpstr>
      <vt:lpstr>Bidirectional Relationships Allow Queries from Both Sides </vt:lpstr>
      <vt:lpstr>Possible Combinations</vt:lpstr>
      <vt:lpstr>JPA Annotations Used in Relationships</vt:lpstr>
      <vt:lpstr>Example One</vt:lpstr>
      <vt:lpstr>Example Two</vt:lpstr>
      <vt:lpstr>Example Three</vt:lpstr>
      <vt:lpstr>Example Four</vt:lpstr>
      <vt:lpstr>Fetching Strategies</vt:lpstr>
      <vt:lpstr>Homework: "Lucy, Ricky, Ethel and Fred start a business"</vt:lpstr>
      <vt:lpstr>Homework: Identify Modeling </vt:lpstr>
      <vt:lpstr>Homework: Implement this data</vt:lpstr>
      <vt:lpstr>Inheritance</vt:lpstr>
      <vt:lpstr> Concept Check: Concrete vs. Abstract Classes</vt:lpstr>
      <vt:lpstr>Inheritance Strategies</vt:lpstr>
      <vt:lpstr>Comparison</vt:lpstr>
      <vt:lpstr>Example of JOINED Inheritance</vt:lpstr>
      <vt:lpstr>Example of  TABLE_PER_CLASS Inheritance</vt:lpstr>
      <vt:lpstr>Inheritance JPA Annotations</vt:lpstr>
      <vt:lpstr> Concept Check: Precision</vt:lpstr>
      <vt:lpstr>Persistence  Managing Persistent Objects</vt:lpstr>
      <vt:lpstr>Two Aspects of JPA</vt:lpstr>
      <vt:lpstr>Entity Manager Review (1)</vt:lpstr>
      <vt:lpstr>Entity Manager Review (2)</vt:lpstr>
      <vt:lpstr>Querying by Key</vt:lpstr>
      <vt:lpstr>"Application-Managed" EntityManager</vt:lpstr>
      <vt:lpstr>More on the Entity Manager</vt:lpstr>
      <vt:lpstr>Persistence Context  (1)</vt:lpstr>
      <vt:lpstr>Persistence Context  (2)</vt:lpstr>
      <vt:lpstr>Other EntityManager Methods</vt:lpstr>
      <vt:lpstr>What Would Happen?</vt:lpstr>
      <vt:lpstr>What Would Happen?</vt:lpstr>
      <vt:lpstr>What Would Happen?</vt:lpstr>
      <vt:lpstr>What Would Happen?</vt:lpstr>
      <vt:lpstr>What Would Happen?</vt:lpstr>
      <vt:lpstr>Cascading Events  (1)</vt:lpstr>
      <vt:lpstr>Cascading Events (2)</vt:lpstr>
      <vt:lpstr>Cascade Types</vt:lpstr>
      <vt:lpstr>Caching  (1)</vt:lpstr>
      <vt:lpstr>Caching  (2)</vt:lpstr>
      <vt:lpstr> Concept Check: SQL  (1)</vt:lpstr>
      <vt:lpstr> Concept Check: SQL  (2)</vt:lpstr>
      <vt:lpstr> Concept Check: SQL  (3)</vt:lpstr>
      <vt:lpstr>Java Persistence Query Language (JPQL)</vt:lpstr>
      <vt:lpstr>JPQL Select</vt:lpstr>
      <vt:lpstr>Querying for Entities</vt:lpstr>
      <vt:lpstr>Querying for a Column</vt:lpstr>
      <vt:lpstr>Querying using CASE</vt:lpstr>
      <vt:lpstr>Selecting Multiple Values  (1)</vt:lpstr>
      <vt:lpstr>Selecting Multiple Values  (2)</vt:lpstr>
      <vt:lpstr>Try it yourself (or just refer to CD class on website)</vt:lpstr>
      <vt:lpstr>Solution (1)</vt:lpstr>
      <vt:lpstr>Solution (2)</vt:lpstr>
      <vt:lpstr>Solution (3)</vt:lpstr>
      <vt:lpstr>Solution (4)</vt:lpstr>
      <vt:lpstr>JPA WHERE clauses</vt:lpstr>
      <vt:lpstr>More Useful Query Techniques</vt:lpstr>
      <vt:lpstr>Typed Queries</vt:lpstr>
      <vt:lpstr>Named Queries (refer to A simpler representation of Book.java  [no inheritance]  (1)</vt:lpstr>
      <vt:lpstr>Best Practices for Named Queries</vt:lpstr>
      <vt:lpstr>Native Queries</vt:lpstr>
      <vt:lpstr>Concurrency concerns</vt:lpstr>
      <vt:lpstr>Update CD Title</vt:lpstr>
      <vt:lpstr>Bill vs. Cherise</vt:lpstr>
      <vt:lpstr>Bill vs. Cherise The Referee</vt:lpstr>
      <vt:lpstr>Bill vs. Cherise Round One</vt:lpstr>
      <vt:lpstr>Bill vs. Cherise Round One</vt:lpstr>
      <vt:lpstr>Bill vs. Cherise Round Two</vt:lpstr>
      <vt:lpstr>Bill vs. Cherise Round Two</vt:lpstr>
      <vt:lpstr>Locking</vt:lpstr>
      <vt:lpstr>Types of Locks</vt:lpstr>
      <vt:lpstr>Bill vs. Cherise Round Three</vt:lpstr>
      <vt:lpstr>"Slow" Bill vs. Cherise Round Three</vt:lpstr>
      <vt:lpstr>Bill vs. Cherise Round Four</vt:lpstr>
      <vt:lpstr>"Speedy" Bill vs. Cherise Round Four</vt:lpstr>
      <vt:lpstr>Pessimistic Locking</vt:lpstr>
      <vt:lpstr>Optimistic Locks with Versions</vt:lpstr>
      <vt:lpstr>Version Property</vt:lpstr>
      <vt:lpstr>Bill vs. Cherise Round Five</vt:lpstr>
      <vt:lpstr>Bill vs. Cherise Round Five</vt:lpstr>
      <vt:lpstr>Bill vs. Cherise Round Five</vt:lpstr>
      <vt:lpstr>Exception Handling</vt:lpstr>
      <vt:lpstr>Persistence  Callbacks and Listenters</vt:lpstr>
      <vt:lpstr>Annotating Methods</vt:lpstr>
      <vt:lpstr>The Entity Life Cycle</vt:lpstr>
      <vt:lpstr>The Entity Life Cycle</vt:lpstr>
      <vt:lpstr>Callback Usage</vt:lpstr>
      <vt:lpstr>Rules for Callback Methods</vt:lpstr>
      <vt:lpstr>Try it Out</vt:lpstr>
      <vt:lpstr>Listeners</vt:lpstr>
      <vt:lpstr>Rules for Listener Class</vt:lpstr>
      <vt:lpstr>Default Listeners</vt:lpstr>
      <vt:lpstr>Setting up an Audit Trail using JPA Listeners and Callbacks</vt:lpstr>
      <vt:lpstr>Hints</vt:lpstr>
      <vt:lpstr>Listeners.java</vt:lpstr>
      <vt:lpstr>AuditTrail.java  (1)</vt:lpstr>
      <vt:lpstr>AuditTrail.java  (2)</vt:lpstr>
      <vt:lpstr>Product.java</vt:lpstr>
      <vt:lpstr>Appendix 1  JPA when there is  a composite primary key</vt:lpstr>
      <vt:lpstr>Composite Keys and JPA (Method #1)</vt:lpstr>
      <vt:lpstr>Embeddable Classes</vt:lpstr>
      <vt:lpstr> Concept Check: equals()</vt:lpstr>
      <vt:lpstr>equals() Behaviour</vt:lpstr>
      <vt:lpstr> Concept Check: hashCode()</vt:lpstr>
      <vt:lpstr>Main.java</vt:lpstr>
      <vt:lpstr>Contract.java</vt:lpstr>
      <vt:lpstr>ContractPK.java  (1)</vt:lpstr>
      <vt:lpstr>ContractPK.java  (2)</vt:lpstr>
      <vt:lpstr>persistence.xml</vt:lpstr>
      <vt:lpstr>THE RESULTS</vt:lpstr>
      <vt:lpstr>Composite Keys and JPA (Method #2)</vt:lpstr>
      <vt:lpstr>Difference Between Composite Key Methods and JPQL</vt:lpstr>
      <vt:lpstr>Review of Mapping Concepts6</vt:lpstr>
      <vt:lpstr>Importance of @Access for Embeddables</vt:lpstr>
      <vt:lpstr>The Resulting Database Structure for Embedded Objects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and Data Abstraction  Lesson 1: Review</dc:title>
  <dc:creator>Jack Myers</dc:creator>
  <cp:lastModifiedBy>jack faolan myers</cp:lastModifiedBy>
  <cp:revision>533</cp:revision>
  <dcterms:created xsi:type="dcterms:W3CDTF">2013-12-20T15:33:26Z</dcterms:created>
  <dcterms:modified xsi:type="dcterms:W3CDTF">2018-06-17T11:37:01Z</dcterms:modified>
</cp:coreProperties>
</file>